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31"/>
  </p:notesMasterIdLst>
  <p:sldIdLst>
    <p:sldId id="256" r:id="rId3"/>
    <p:sldId id="257" r:id="rId4"/>
    <p:sldId id="258" r:id="rId5"/>
    <p:sldId id="28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3" r:id="rId21"/>
    <p:sldId id="280" r:id="rId22"/>
    <p:sldId id="273" r:id="rId23"/>
    <p:sldId id="274" r:id="rId24"/>
    <p:sldId id="281" r:id="rId25"/>
    <p:sldId id="275" r:id="rId26"/>
    <p:sldId id="276" r:id="rId27"/>
    <p:sldId id="277" r:id="rId28"/>
    <p:sldId id="278" r:id="rId29"/>
    <p:sldId id="279" r:id="rId30"/>
  </p:sldIdLst>
  <p:sldSz cx="9144000" cy="5143500" type="screen16x9"/>
  <p:notesSz cx="6858000" cy="9144000"/>
  <p:embeddedFontLst>
    <p:embeddedFont>
      <p:font typeface="Oxygen" panose="020B0604020202020204" charset="0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Roboto" panose="020B0604020202020204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  <p:embeddedFont>
      <p:font typeface="Roboto Mono"/>
      <p:regular r:id="rId45"/>
      <p:bold r:id="rId46"/>
      <p:italic r:id="rId47"/>
      <p:boldItalic r:id="rId48"/>
    </p:embeddedFont>
    <p:embeddedFont>
      <p:font typeface="Didact Gothic"/>
      <p:regular r:id="rId49"/>
    </p:embeddedFont>
    <p:embeddedFont>
      <p:font typeface="Helvetica Neue" panose="020B0604020202020204" charset="0"/>
      <p:regular r:id="rId50"/>
      <p:bold r:id="rId51"/>
      <p:italic r:id="rId52"/>
      <p:boldItalic r:id="rId53"/>
    </p:embeddedFont>
    <p:embeddedFont>
      <p:font typeface="HP Simplified" panose="020B060402020402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 snapToGrid="0">
      <p:cViewPr>
        <p:scale>
          <a:sx n="90" d="100"/>
          <a:sy n="90" d="100"/>
        </p:scale>
        <p:origin x="85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6.xml"/><Relationship Id="rId51" Type="http://schemas.openxmlformats.org/officeDocument/2006/relationships/font" Target="fonts/font2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4123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978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379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400">
                <a:solidFill>
                  <a:srgbClr val="999999"/>
                </a:solidFill>
                <a:latin typeface="Oxygen"/>
                <a:ea typeface="Oxygen"/>
                <a:cs typeface="Oxygen"/>
                <a:sym typeface="Oxygen"/>
              </a:rPr>
              <a:t>Changed the way consumers interacted with the vending machines</a:t>
            </a:r>
          </a:p>
        </p:txBody>
      </p:sp>
    </p:spTree>
    <p:extLst>
      <p:ext uri="{BB962C8B-B14F-4D97-AF65-F5344CB8AC3E}">
        <p14:creationId xmlns:p14="http://schemas.microsoft.com/office/powerpoint/2010/main" val="1233097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027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732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400">
                <a:solidFill>
                  <a:srgbClr val="999999"/>
                </a:solidFill>
                <a:latin typeface="Oxygen"/>
                <a:ea typeface="Oxygen"/>
                <a:cs typeface="Oxygen"/>
                <a:sym typeface="Oxygen"/>
              </a:rPr>
              <a:t>Changed the way consumers interacted with the vending machines</a:t>
            </a:r>
          </a:p>
        </p:txBody>
      </p:sp>
    </p:spTree>
    <p:extLst>
      <p:ext uri="{BB962C8B-B14F-4D97-AF65-F5344CB8AC3E}">
        <p14:creationId xmlns:p14="http://schemas.microsoft.com/office/powerpoint/2010/main" val="4107450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400">
                <a:solidFill>
                  <a:srgbClr val="999999"/>
                </a:solidFill>
                <a:latin typeface="Oxygen"/>
                <a:ea typeface="Oxygen"/>
                <a:cs typeface="Oxygen"/>
                <a:sym typeface="Oxygen"/>
              </a:rPr>
              <a:t>Changed the way consumers interacted with the vending machines</a:t>
            </a:r>
          </a:p>
        </p:txBody>
      </p:sp>
    </p:spTree>
    <p:extLst>
      <p:ext uri="{BB962C8B-B14F-4D97-AF65-F5344CB8AC3E}">
        <p14:creationId xmlns:p14="http://schemas.microsoft.com/office/powerpoint/2010/main" val="3741603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400">
                <a:solidFill>
                  <a:srgbClr val="999999"/>
                </a:solidFill>
                <a:latin typeface="Oxygen"/>
                <a:ea typeface="Oxygen"/>
                <a:cs typeface="Oxygen"/>
                <a:sym typeface="Oxygen"/>
              </a:rPr>
              <a:t>Changed the way consumers interacted with the vending machines</a:t>
            </a:r>
          </a:p>
        </p:txBody>
      </p:sp>
    </p:spTree>
    <p:extLst>
      <p:ext uri="{BB962C8B-B14F-4D97-AF65-F5344CB8AC3E}">
        <p14:creationId xmlns:p14="http://schemas.microsoft.com/office/powerpoint/2010/main" val="1541442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934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400">
                <a:solidFill>
                  <a:srgbClr val="999999"/>
                </a:solidFill>
                <a:latin typeface="Oxygen"/>
                <a:ea typeface="Oxygen"/>
                <a:cs typeface="Oxygen"/>
                <a:sym typeface="Oxygen"/>
              </a:rPr>
              <a:t>Changed the way consumers interacted with the vending machines</a:t>
            </a:r>
          </a:p>
        </p:txBody>
      </p:sp>
    </p:spTree>
    <p:extLst>
      <p:ext uri="{BB962C8B-B14F-4D97-AF65-F5344CB8AC3E}">
        <p14:creationId xmlns:p14="http://schemas.microsoft.com/office/powerpoint/2010/main" val="2851785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400">
                <a:solidFill>
                  <a:srgbClr val="999999"/>
                </a:solidFill>
                <a:latin typeface="Oxygen"/>
                <a:ea typeface="Oxygen"/>
                <a:cs typeface="Oxygen"/>
                <a:sym typeface="Oxygen"/>
              </a:rPr>
              <a:t>Changed the way consumers interacted with the vending machines</a:t>
            </a:r>
          </a:p>
        </p:txBody>
      </p:sp>
    </p:spTree>
    <p:extLst>
      <p:ext uri="{BB962C8B-B14F-4D97-AF65-F5344CB8AC3E}">
        <p14:creationId xmlns:p14="http://schemas.microsoft.com/office/powerpoint/2010/main" val="371657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845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400">
                <a:solidFill>
                  <a:srgbClr val="999999"/>
                </a:solidFill>
                <a:latin typeface="Oxygen"/>
                <a:ea typeface="Oxygen"/>
                <a:cs typeface="Oxygen"/>
                <a:sym typeface="Oxygen"/>
              </a:rPr>
              <a:t>Changed the way consumers interacted with the vending machines</a:t>
            </a:r>
          </a:p>
        </p:txBody>
      </p:sp>
    </p:spTree>
    <p:extLst>
      <p:ext uri="{BB962C8B-B14F-4D97-AF65-F5344CB8AC3E}">
        <p14:creationId xmlns:p14="http://schemas.microsoft.com/office/powerpoint/2010/main" val="3820853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400">
                <a:solidFill>
                  <a:srgbClr val="999999"/>
                </a:solidFill>
                <a:latin typeface="Oxygen"/>
                <a:ea typeface="Oxygen"/>
                <a:cs typeface="Oxygen"/>
                <a:sym typeface="Oxygen"/>
              </a:rPr>
              <a:t>Changed the way consumers interacted with the vending machines</a:t>
            </a:r>
          </a:p>
        </p:txBody>
      </p:sp>
    </p:spTree>
    <p:extLst>
      <p:ext uri="{BB962C8B-B14F-4D97-AF65-F5344CB8AC3E}">
        <p14:creationId xmlns:p14="http://schemas.microsoft.com/office/powerpoint/2010/main" val="1528072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400">
                <a:solidFill>
                  <a:srgbClr val="999999"/>
                </a:solidFill>
                <a:latin typeface="Oxygen"/>
                <a:ea typeface="Oxygen"/>
                <a:cs typeface="Oxygen"/>
                <a:sym typeface="Oxygen"/>
              </a:rPr>
              <a:t>Changed the way consumers interacted with the vending machines</a:t>
            </a:r>
          </a:p>
        </p:txBody>
      </p:sp>
    </p:spTree>
    <p:extLst>
      <p:ext uri="{BB962C8B-B14F-4D97-AF65-F5344CB8AC3E}">
        <p14:creationId xmlns:p14="http://schemas.microsoft.com/office/powerpoint/2010/main" val="2870889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viv, a revolutionary new payments service that lets you buy things from machines and pay any way you like.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Instant mobile transaction.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Without touching the machine.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Truly e-commerce transactions but happening in real-life right in front of your eyes.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Vagabond is now deploying IoT hardware that accepts VIVE payments.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going to enable us to link buyers, sellers, and makers of goods in ways previously impossible in retail.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we’re driving a significant portion of the smarts through Google APIs</a:t>
            </a:r>
          </a:p>
        </p:txBody>
      </p:sp>
    </p:spTree>
    <p:extLst>
      <p:ext uri="{BB962C8B-B14F-4D97-AF65-F5344CB8AC3E}">
        <p14:creationId xmlns:p14="http://schemas.microsoft.com/office/powerpoint/2010/main" val="2607315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viv, a revolutionary new payments service that lets you buy things from machines and pay any way you like.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Instant mobile transaction.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Without touching the machine.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Truly e-commerce transactions but happening in real-life right in front of your eyes.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Vagabond is now deploying IoT hardware that accepts VIVE payments.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going to enable us to link buyers, sellers, and makers of goods in ways previously impossible in retail.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we’re driving a significant portion of the smarts through Google APIs</a:t>
            </a:r>
          </a:p>
        </p:txBody>
      </p:sp>
    </p:spTree>
    <p:extLst>
      <p:ext uri="{BB962C8B-B14F-4D97-AF65-F5344CB8AC3E}">
        <p14:creationId xmlns:p14="http://schemas.microsoft.com/office/powerpoint/2010/main" val="349134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Just open the app and connect to a machine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from a menu of items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 nutritional, loyalty, promotional details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your payment type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the product drops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touching the machine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NFC required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POS terminal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teller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product is about to be released to an industry who counts the acceptance of a dollar bill as one of its greatest innovations of the last 40 years.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for ⅓ the TCO of traditional card payment systems. </a:t>
            </a:r>
          </a:p>
        </p:txBody>
      </p:sp>
    </p:spTree>
    <p:extLst>
      <p:ext uri="{BB962C8B-B14F-4D97-AF65-F5344CB8AC3E}">
        <p14:creationId xmlns:p14="http://schemas.microsoft.com/office/powerpoint/2010/main" val="1987159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What is viv? 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Does it work with my VMS?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What payments does it take?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How will this help ME?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WHY?  </a:t>
            </a:r>
          </a:p>
        </p:txBody>
      </p:sp>
    </p:spTree>
    <p:extLst>
      <p:ext uri="{BB962C8B-B14F-4D97-AF65-F5344CB8AC3E}">
        <p14:creationId xmlns:p14="http://schemas.microsoft.com/office/powerpoint/2010/main" val="862443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27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400">
                <a:solidFill>
                  <a:srgbClr val="999999"/>
                </a:solidFill>
                <a:latin typeface="Oxygen"/>
                <a:ea typeface="Oxygen"/>
                <a:cs typeface="Oxygen"/>
                <a:sym typeface="Oxygen"/>
              </a:rPr>
              <a:t>Changed the way consumers interacted with the vending machines</a:t>
            </a:r>
          </a:p>
        </p:txBody>
      </p:sp>
    </p:spTree>
    <p:extLst>
      <p:ext uri="{BB962C8B-B14F-4D97-AF65-F5344CB8AC3E}">
        <p14:creationId xmlns:p14="http://schemas.microsoft.com/office/powerpoint/2010/main" val="423159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400">
                <a:solidFill>
                  <a:srgbClr val="999999"/>
                </a:solidFill>
                <a:latin typeface="Oxygen"/>
                <a:ea typeface="Oxygen"/>
                <a:cs typeface="Oxygen"/>
                <a:sym typeface="Oxygen"/>
              </a:rPr>
              <a:t>Changed the way consumers interacted with the vending machines</a:t>
            </a:r>
          </a:p>
        </p:txBody>
      </p:sp>
    </p:spTree>
    <p:extLst>
      <p:ext uri="{BB962C8B-B14F-4D97-AF65-F5344CB8AC3E}">
        <p14:creationId xmlns:p14="http://schemas.microsoft.com/office/powerpoint/2010/main" val="187501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400">
                <a:solidFill>
                  <a:srgbClr val="999999"/>
                </a:solidFill>
                <a:latin typeface="Oxygen"/>
                <a:ea typeface="Oxygen"/>
                <a:cs typeface="Oxygen"/>
                <a:sym typeface="Oxygen"/>
              </a:rPr>
              <a:t>Changed the way consumers interacted with the vending machines</a:t>
            </a:r>
          </a:p>
        </p:txBody>
      </p:sp>
    </p:spTree>
    <p:extLst>
      <p:ext uri="{BB962C8B-B14F-4D97-AF65-F5344CB8AC3E}">
        <p14:creationId xmlns:p14="http://schemas.microsoft.com/office/powerpoint/2010/main" val="398514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400">
                <a:solidFill>
                  <a:srgbClr val="999999"/>
                </a:solidFill>
                <a:latin typeface="Oxygen"/>
                <a:ea typeface="Oxygen"/>
                <a:cs typeface="Oxygen"/>
                <a:sym typeface="Oxygen"/>
              </a:rPr>
              <a:t>Changed the way consumers interacted with the vending machines</a:t>
            </a:r>
          </a:p>
        </p:txBody>
      </p:sp>
    </p:spTree>
    <p:extLst>
      <p:ext uri="{BB962C8B-B14F-4D97-AF65-F5344CB8AC3E}">
        <p14:creationId xmlns:p14="http://schemas.microsoft.com/office/powerpoint/2010/main" val="3868713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390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992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326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1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Title">
    <p:bg>
      <p:bgPr>
        <a:solidFill>
          <a:srgbClr val="F5F5F5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38664" y="315499"/>
            <a:ext cx="7963200" cy="83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545454"/>
              </a:buClr>
              <a:buFont typeface="Roboto"/>
              <a:buNone/>
              <a:defRPr sz="28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19664" y="1348577"/>
            <a:ext cx="7963200" cy="29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545454"/>
              </a:buClr>
              <a:buFont typeface="Arial"/>
              <a:buNone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71450" marR="0" lvl="1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03225" marR="0" lvl="2" indent="-98425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635000" marR="0" lvl="3" indent="-10160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857250" marR="0" lvl="4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9pPr>
          </a:lstStyle>
          <a:p>
            <a:endParaRPr/>
          </a:p>
        </p:txBody>
      </p:sp>
      <p:pic>
        <p:nvPicPr>
          <p:cNvPr id="70" name="Shape 70" descr="logo_lockup_cloud_dark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4600" y="4913675"/>
            <a:ext cx="798600" cy="2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 flipH="1">
            <a:off x="4700421" y="4870275"/>
            <a:ext cx="4453800" cy="273300"/>
          </a:xfrm>
          <a:prstGeom prst="rtTriangle">
            <a:avLst/>
          </a:prstGeom>
          <a:solidFill>
            <a:srgbClr val="2269D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4796475"/>
            <a:ext cx="8045400" cy="347100"/>
          </a:xfrm>
          <a:prstGeom prst="rtTriangle">
            <a:avLst/>
          </a:prstGeom>
          <a:solidFill>
            <a:srgbClr val="4285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 descr="logo_lockup_cloud_lig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425" y="4913738"/>
            <a:ext cx="798600" cy="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 descr="next_2017_logo_bluebg_wo_gc.png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51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2">
    <p:bg>
      <p:bgPr>
        <a:solidFill>
          <a:srgbClr val="F5F5F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2400300" y="781050"/>
            <a:ext cx="6106500" cy="2838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55" name="Shape 55" descr="logo_lockup_cloud_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84600" y="4913675"/>
            <a:ext cx="798600" cy="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 descr="next_2017_logo_blue_wo_gc.png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F5F5F5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30699" y="1677575"/>
            <a:ext cx="4965300" cy="14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Roboto"/>
              <a:buNone/>
              <a:defRPr sz="34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34827" y="3136775"/>
            <a:ext cx="5848800" cy="11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A1A1A1"/>
              </a:buClr>
              <a:buSzPct val="42857"/>
              <a:buFont typeface="Arial"/>
              <a:buNone/>
              <a:defRPr sz="2100" b="0" i="0" u="none" strike="noStrike" cap="none">
                <a:solidFill>
                  <a:srgbClr val="A1A1A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342900" marR="0" lvl="1" indent="0" algn="ctr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Font typeface="Arial"/>
              <a:buNone/>
              <a:defRPr sz="15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685800" marR="0" lvl="2" indent="0" algn="ctr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Font typeface="Arial"/>
              <a:buNone/>
              <a:defRPr sz="135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028700" marR="0" lvl="3" indent="0" algn="ctr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Font typeface="Arial"/>
              <a:buNone/>
              <a:defRPr sz="12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371600" marR="0" lvl="4" indent="0" algn="ctr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Font typeface="Arial"/>
              <a:buNone/>
              <a:defRPr sz="12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Shape 61" descr="next_2017_logo_blue_w_g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50" y="597774"/>
            <a:ext cx="1696553" cy="83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older slide - Blue">
    <p:bg>
      <p:bgPr>
        <a:solidFill>
          <a:srgbClr val="F5F5F5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 descr="next_2017_logo_blue_w_g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50" y="597774"/>
            <a:ext cx="1696553" cy="83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imation Blue">
    <p:bg>
      <p:bgPr>
        <a:solidFill>
          <a:srgbClr val="F5F5F5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Title">
    <p:bg>
      <p:bgPr>
        <a:solidFill>
          <a:srgbClr val="F5F5F5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38664" y="315499"/>
            <a:ext cx="7963200" cy="83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545454"/>
              </a:buClr>
              <a:buFont typeface="Roboto"/>
              <a:buNone/>
              <a:defRPr sz="28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19664" y="1348577"/>
            <a:ext cx="7963200" cy="29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545454"/>
              </a:buClr>
              <a:buFont typeface="Arial"/>
              <a:buNone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71450" marR="0" lvl="1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03225" marR="0" lvl="2" indent="-98425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635000" marR="0" lvl="3" indent="-10160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857250" marR="0" lvl="4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9pPr>
          </a:lstStyle>
          <a:p>
            <a:endParaRPr/>
          </a:p>
        </p:txBody>
      </p:sp>
      <p:pic>
        <p:nvPicPr>
          <p:cNvPr id="70" name="Shape 70" descr="logo_lockup_cloud_dark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4600" y="4913675"/>
            <a:ext cx="798600" cy="2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 flipH="1">
            <a:off x="4700421" y="4870275"/>
            <a:ext cx="4453800" cy="273300"/>
          </a:xfrm>
          <a:prstGeom prst="rtTriangle">
            <a:avLst/>
          </a:prstGeom>
          <a:solidFill>
            <a:srgbClr val="2269D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4796475"/>
            <a:ext cx="8045400" cy="347100"/>
          </a:xfrm>
          <a:prstGeom prst="rtTriangle">
            <a:avLst/>
          </a:prstGeom>
          <a:solidFill>
            <a:srgbClr val="4285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 descr="logo_lockup_cloud_lig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425" y="4913738"/>
            <a:ext cx="798600" cy="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 descr="next_2017_logo_bluebg_wo_gc.png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Title 1">
    <p:bg>
      <p:bgPr>
        <a:solidFill>
          <a:srgbClr val="F5F5F5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38664" y="315499"/>
            <a:ext cx="7963200" cy="83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545454"/>
              </a:buClr>
              <a:buFont typeface="Roboto"/>
              <a:buNone/>
              <a:defRPr sz="28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19664" y="1348577"/>
            <a:ext cx="7963200" cy="29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545454"/>
              </a:buClr>
              <a:buFont typeface="Arial"/>
              <a:buNone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71450" marR="0" lvl="1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03225" marR="0" lvl="2" indent="-98425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635000" marR="0" lvl="3" indent="-10160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857250" marR="0" lvl="4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9pPr>
          </a:lstStyle>
          <a:p>
            <a:endParaRPr/>
          </a:p>
        </p:txBody>
      </p:sp>
      <p:pic>
        <p:nvPicPr>
          <p:cNvPr id="78" name="Shape 78" descr="logo_lockup_cloud_dark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4600" y="4913675"/>
            <a:ext cx="798600" cy="2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 flipH="1">
            <a:off x="4700421" y="4870275"/>
            <a:ext cx="4453800" cy="273300"/>
          </a:xfrm>
          <a:prstGeom prst="rtTriangle">
            <a:avLst/>
          </a:prstGeom>
          <a:solidFill>
            <a:srgbClr val="2269D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4796475"/>
            <a:ext cx="8045400" cy="347100"/>
          </a:xfrm>
          <a:prstGeom prst="rtTriangle">
            <a:avLst/>
          </a:prstGeom>
          <a:solidFill>
            <a:srgbClr val="4285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 descr="logo_lockup_cloud_lig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425" y="4913738"/>
            <a:ext cx="798600" cy="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descr="next_2017_logo_bluebg_wo_gc.png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8768" y="228331"/>
            <a:ext cx="575984" cy="575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Title 1 1">
    <p:bg>
      <p:bgPr>
        <a:solidFill>
          <a:srgbClr val="F5F5F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238664" y="315499"/>
            <a:ext cx="7963200" cy="83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545454"/>
              </a:buClr>
              <a:buFont typeface="Roboto"/>
              <a:buNone/>
              <a:defRPr sz="28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19664" y="1348577"/>
            <a:ext cx="7963200" cy="29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545454"/>
              </a:buClr>
              <a:buFont typeface="Arial"/>
              <a:buNone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71450" marR="0" lvl="1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03225" marR="0" lvl="2" indent="-98425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635000" marR="0" lvl="3" indent="-10160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857250" marR="0" lvl="4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9pPr>
          </a:lstStyle>
          <a:p>
            <a:endParaRPr/>
          </a:p>
        </p:txBody>
      </p:sp>
      <p:pic>
        <p:nvPicPr>
          <p:cNvPr id="87" name="Shape 87" descr="logo_lockup_cloud_dark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4600" y="4913675"/>
            <a:ext cx="798600" cy="2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 flipH="1">
            <a:off x="4700421" y="4870275"/>
            <a:ext cx="4453800" cy="273300"/>
          </a:xfrm>
          <a:prstGeom prst="rtTriangle">
            <a:avLst/>
          </a:prstGeom>
          <a:solidFill>
            <a:srgbClr val="2269D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0" y="4796475"/>
            <a:ext cx="8045400" cy="347100"/>
          </a:xfrm>
          <a:prstGeom prst="rtTriangle">
            <a:avLst/>
          </a:prstGeom>
          <a:solidFill>
            <a:srgbClr val="4285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 descr="logo_lockup_cloud_lig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425" y="4913738"/>
            <a:ext cx="798600" cy="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descr="next_2017_logo_bluebg_wo_gc.png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8768" y="228331"/>
            <a:ext cx="575984" cy="575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Title 1 1 1">
    <p:bg>
      <p:bgPr>
        <a:solidFill>
          <a:srgbClr val="F5F5F5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38664" y="315499"/>
            <a:ext cx="7963200" cy="83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545454"/>
              </a:buClr>
              <a:buFont typeface="Roboto"/>
              <a:buNone/>
              <a:defRPr sz="28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19664" y="1348577"/>
            <a:ext cx="7963200" cy="29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545454"/>
              </a:buClr>
              <a:buFont typeface="Arial"/>
              <a:buNone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71450" marR="0" lvl="1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03225" marR="0" lvl="2" indent="-98425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635000" marR="0" lvl="3" indent="-10160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857250" marR="0" lvl="4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9pPr>
          </a:lstStyle>
          <a:p>
            <a:endParaRPr/>
          </a:p>
        </p:txBody>
      </p:sp>
      <p:pic>
        <p:nvPicPr>
          <p:cNvPr id="96" name="Shape 96" descr="logo_lockup_cloud_dark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4600" y="4913675"/>
            <a:ext cx="798600" cy="2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 flipH="1">
            <a:off x="4700421" y="4870275"/>
            <a:ext cx="4453800" cy="273300"/>
          </a:xfrm>
          <a:prstGeom prst="rtTriangle">
            <a:avLst/>
          </a:prstGeom>
          <a:solidFill>
            <a:srgbClr val="2269D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0" y="4796475"/>
            <a:ext cx="8045400" cy="347100"/>
          </a:xfrm>
          <a:prstGeom prst="rtTriangle">
            <a:avLst/>
          </a:prstGeom>
          <a:solidFill>
            <a:srgbClr val="4285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9" name="Shape 99" descr="logo_lockup_cloud_lig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425" y="4913738"/>
            <a:ext cx="798600" cy="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next_2017_logo_bluebg_wo_gc.png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2453" y="242017"/>
            <a:ext cx="548625" cy="5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Title 1 1 1 1">
    <p:bg>
      <p:bgPr>
        <a:solidFill>
          <a:srgbClr val="F5F5F5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38664" y="315499"/>
            <a:ext cx="7963200" cy="83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545454"/>
              </a:buClr>
              <a:buFont typeface="Roboto"/>
              <a:buNone/>
              <a:defRPr sz="28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19664" y="1348577"/>
            <a:ext cx="7963200" cy="29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545454"/>
              </a:buClr>
              <a:buFont typeface="Arial"/>
              <a:buNone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71450" marR="0" lvl="1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03225" marR="0" lvl="2" indent="-98425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635000" marR="0" lvl="3" indent="-10160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857250" marR="0" lvl="4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9pPr>
          </a:lstStyle>
          <a:p>
            <a:endParaRPr/>
          </a:p>
        </p:txBody>
      </p:sp>
      <p:pic>
        <p:nvPicPr>
          <p:cNvPr id="105" name="Shape 105" descr="logo_lockup_cloud_dark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4600" y="4913675"/>
            <a:ext cx="798600" cy="2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 flipH="1">
            <a:off x="4700421" y="4870275"/>
            <a:ext cx="4453800" cy="273300"/>
          </a:xfrm>
          <a:prstGeom prst="rtTriangle">
            <a:avLst/>
          </a:prstGeom>
          <a:solidFill>
            <a:srgbClr val="2269D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0" y="4796475"/>
            <a:ext cx="8045400" cy="347100"/>
          </a:xfrm>
          <a:prstGeom prst="rtTriangle">
            <a:avLst/>
          </a:prstGeom>
          <a:solidFill>
            <a:srgbClr val="4285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 descr="logo_lockup_cloud_lig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425" y="4913738"/>
            <a:ext cx="798600" cy="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next_2017_logo_bluebg_wo_gc.png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8768" y="228337"/>
            <a:ext cx="575984" cy="575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Title 1 1 1 1 1">
    <p:bg>
      <p:bgPr>
        <a:solidFill>
          <a:srgbClr val="F5F5F5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38664" y="315499"/>
            <a:ext cx="7963200" cy="83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545454"/>
              </a:buClr>
              <a:buFont typeface="Roboto"/>
              <a:buNone/>
              <a:defRPr sz="28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19664" y="1348577"/>
            <a:ext cx="7963200" cy="29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545454"/>
              </a:buClr>
              <a:buFont typeface="Arial"/>
              <a:buNone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71450" marR="0" lvl="1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03225" marR="0" lvl="2" indent="-98425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635000" marR="0" lvl="3" indent="-10160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857250" marR="0" lvl="4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9pPr>
          </a:lstStyle>
          <a:p>
            <a:endParaRPr/>
          </a:p>
        </p:txBody>
      </p:sp>
      <p:pic>
        <p:nvPicPr>
          <p:cNvPr id="114" name="Shape 114" descr="logo_lockup_cloud_dark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4600" y="4913675"/>
            <a:ext cx="798600" cy="2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 flipH="1">
            <a:off x="4700421" y="4870275"/>
            <a:ext cx="4453800" cy="273300"/>
          </a:xfrm>
          <a:prstGeom prst="rtTriangle">
            <a:avLst/>
          </a:prstGeom>
          <a:solidFill>
            <a:srgbClr val="2269D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0" y="4796475"/>
            <a:ext cx="8045400" cy="347100"/>
          </a:xfrm>
          <a:prstGeom prst="rtTriangle">
            <a:avLst/>
          </a:prstGeom>
          <a:solidFill>
            <a:srgbClr val="4285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 descr="logo_lockup_cloud_lig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425" y="4913738"/>
            <a:ext cx="798600" cy="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next_2017_logo_bluebg_wo_gc.png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2440" y="242003"/>
            <a:ext cx="548625" cy="5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ed List">
    <p:bg>
      <p:bgPr>
        <a:solidFill>
          <a:srgbClr val="F5F5F5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38664" y="315499"/>
            <a:ext cx="7963200" cy="83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545454"/>
              </a:buClr>
              <a:buFont typeface="Roboto"/>
              <a:buNone/>
              <a:defRPr sz="28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19664" y="1348577"/>
            <a:ext cx="7963200" cy="29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buClr>
                <a:srgbClr val="545454"/>
              </a:buClr>
              <a:buFont typeface="Arial"/>
              <a:buChar char="●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71450" marR="0" lvl="1" indent="-95250" algn="l" rtl="0">
              <a:lnSpc>
                <a:spcPct val="115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03225" marR="0" lvl="2" indent="-98425" algn="l" rtl="0">
              <a:lnSpc>
                <a:spcPct val="115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635000" marR="0" lvl="3" indent="-101600" algn="l" rtl="0">
              <a:lnSpc>
                <a:spcPct val="115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857250" marR="0" lvl="4" indent="-95250" algn="l" rtl="0">
              <a:lnSpc>
                <a:spcPct val="115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115000"/>
              </a:lnSpc>
              <a:spcBef>
                <a:spcPts val="375"/>
              </a:spcBef>
              <a:buSzPct val="100000"/>
              <a:defRPr sz="1400" b="0" i="0" u="none" strike="noStrike" cap="none"/>
            </a:lvl6pPr>
            <a:lvl7pPr marL="2228850" marR="0" lvl="6" indent="-85725" algn="l" rtl="0">
              <a:lnSpc>
                <a:spcPct val="115000"/>
              </a:lnSpc>
              <a:spcBef>
                <a:spcPts val="375"/>
              </a:spcBef>
              <a:buSzPct val="100000"/>
              <a:defRPr sz="1400" b="0" i="0" u="none" strike="noStrike" cap="none"/>
            </a:lvl7pPr>
            <a:lvl8pPr marL="2571750" marR="0" lvl="7" indent="-85725" algn="l" rtl="0">
              <a:lnSpc>
                <a:spcPct val="115000"/>
              </a:lnSpc>
              <a:spcBef>
                <a:spcPts val="375"/>
              </a:spcBef>
              <a:buSzPct val="100000"/>
              <a:defRPr sz="1400" b="0" i="0" u="none" strike="noStrike" cap="none"/>
            </a:lvl8pPr>
            <a:lvl9pPr marL="2914650" marR="0" lvl="8" indent="-85725" algn="l" rtl="0">
              <a:lnSpc>
                <a:spcPct val="115000"/>
              </a:lnSpc>
              <a:spcBef>
                <a:spcPts val="375"/>
              </a:spcBef>
              <a:buSzPct val="100000"/>
              <a:defRPr sz="1400" b="0" i="0" u="none" strike="noStrike" cap="none"/>
            </a:lvl9pPr>
          </a:lstStyle>
          <a:p>
            <a:endParaRPr/>
          </a:p>
        </p:txBody>
      </p:sp>
      <p:pic>
        <p:nvPicPr>
          <p:cNvPr id="123" name="Shape 123" descr="logo_lockup_cloud_dark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4600" y="4913675"/>
            <a:ext cx="798600" cy="2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 flipH="1">
            <a:off x="4700421" y="4870275"/>
            <a:ext cx="4453800" cy="273300"/>
          </a:xfrm>
          <a:prstGeom prst="rtTriangle">
            <a:avLst/>
          </a:prstGeom>
          <a:solidFill>
            <a:srgbClr val="2269D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0" y="4796475"/>
            <a:ext cx="8045400" cy="347100"/>
          </a:xfrm>
          <a:prstGeom prst="rtTriangle">
            <a:avLst/>
          </a:prstGeom>
          <a:solidFill>
            <a:srgbClr val="4285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 descr="logo_lockup_cloud_lig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425" y="4913738"/>
            <a:ext cx="798600" cy="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next_2017_logo_bluebg_wo_gc.png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 + Title">
    <p:bg>
      <p:bgPr>
        <a:solidFill>
          <a:srgbClr val="F5F5F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38664" y="315499"/>
            <a:ext cx="7963200" cy="83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545454"/>
              </a:buClr>
              <a:buFont typeface="Roboto"/>
              <a:buNone/>
              <a:defRPr sz="28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19674" y="1348575"/>
            <a:ext cx="3770100" cy="29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545454"/>
              </a:buClr>
              <a:buFont typeface="Arial"/>
              <a:buNone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71450" marR="0" lvl="1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03225" marR="0" lvl="2" indent="-98425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635000" marR="0" lvl="3" indent="-10160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857250" marR="0" lvl="4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9pPr>
          </a:lstStyle>
          <a:p>
            <a:endParaRPr/>
          </a:p>
        </p:txBody>
      </p:sp>
      <p:pic>
        <p:nvPicPr>
          <p:cNvPr id="131" name="Shape 131" descr="logo_lockup_cloud_dark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4600" y="4913675"/>
            <a:ext cx="798600" cy="2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757101" y="1348575"/>
            <a:ext cx="3770100" cy="29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545454"/>
              </a:buClr>
              <a:buFont typeface="Arial"/>
              <a:buNone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71450" marR="0" lvl="1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03225" marR="0" lvl="2" indent="-98425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635000" marR="0" lvl="3" indent="-10160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857250" marR="0" lvl="4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133" name="Shape 133"/>
          <p:cNvSpPr/>
          <p:nvPr/>
        </p:nvSpPr>
        <p:spPr>
          <a:xfrm flipH="1">
            <a:off x="4700421" y="4870275"/>
            <a:ext cx="4453800" cy="273300"/>
          </a:xfrm>
          <a:prstGeom prst="rtTriangle">
            <a:avLst/>
          </a:prstGeom>
          <a:solidFill>
            <a:srgbClr val="2269D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0" y="4796475"/>
            <a:ext cx="8045400" cy="347100"/>
          </a:xfrm>
          <a:prstGeom prst="rtTriangle">
            <a:avLst/>
          </a:prstGeom>
          <a:solidFill>
            <a:srgbClr val="4285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5" name="Shape 135" descr="logo_lockup_cloud_lig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425" y="4913738"/>
            <a:ext cx="798600" cy="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 descr="next_2017_logo_bluebg_wo_gc.png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Shape 137"/>
          <p:cNvCxnSpPr/>
          <p:nvPr/>
        </p:nvCxnSpPr>
        <p:spPr>
          <a:xfrm>
            <a:off x="4572000" y="1752600"/>
            <a:ext cx="0" cy="25338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s + Title">
    <p:bg>
      <p:bgPr>
        <a:solidFill>
          <a:srgbClr val="F5F5F5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38664" y="315499"/>
            <a:ext cx="7963200" cy="83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545454"/>
              </a:buClr>
              <a:buFont typeface="Roboto"/>
              <a:buNone/>
              <a:defRPr sz="28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19675" y="1348575"/>
            <a:ext cx="2373900" cy="29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545454"/>
              </a:buClr>
              <a:buFont typeface="Arial"/>
              <a:buNone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71450" marR="0" lvl="1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03225" marR="0" lvl="2" indent="-98425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635000" marR="0" lvl="3" indent="-10160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857250" marR="0" lvl="4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9pPr>
          </a:lstStyle>
          <a:p>
            <a:endParaRPr/>
          </a:p>
        </p:txBody>
      </p:sp>
      <p:pic>
        <p:nvPicPr>
          <p:cNvPr id="141" name="Shape 141" descr="logo_lockup_cloud_dark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4600" y="4913675"/>
            <a:ext cx="798600" cy="2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3504354" y="1348575"/>
            <a:ext cx="2373900" cy="29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545454"/>
              </a:buClr>
              <a:buFont typeface="Arial"/>
              <a:buNone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71450" marR="0" lvl="1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03225" marR="0" lvl="2" indent="-98425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635000" marR="0" lvl="3" indent="-10160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857250" marR="0" lvl="4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>
            <a:off x="6389033" y="1348575"/>
            <a:ext cx="2373899" cy="29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545454"/>
              </a:buClr>
              <a:buFont typeface="Arial"/>
              <a:buNone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71450" marR="0" lvl="1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03225" marR="0" lvl="2" indent="-98425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635000" marR="0" lvl="3" indent="-10160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857250" marR="0" lvl="4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9pPr>
          </a:lstStyle>
          <a:p>
            <a:endParaRPr/>
          </a:p>
        </p:txBody>
      </p:sp>
      <p:cxnSp>
        <p:nvCxnSpPr>
          <p:cNvPr id="144" name="Shape 144"/>
          <p:cNvCxnSpPr/>
          <p:nvPr/>
        </p:nvCxnSpPr>
        <p:spPr>
          <a:xfrm>
            <a:off x="3238500" y="1752600"/>
            <a:ext cx="0" cy="25338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5" name="Shape 145"/>
          <p:cNvCxnSpPr/>
          <p:nvPr/>
        </p:nvCxnSpPr>
        <p:spPr>
          <a:xfrm>
            <a:off x="6160425" y="1752600"/>
            <a:ext cx="0" cy="25338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6" name="Shape 146"/>
          <p:cNvSpPr/>
          <p:nvPr/>
        </p:nvSpPr>
        <p:spPr>
          <a:xfrm flipH="1">
            <a:off x="4700421" y="4870275"/>
            <a:ext cx="4453800" cy="273300"/>
          </a:xfrm>
          <a:prstGeom prst="rtTriangle">
            <a:avLst/>
          </a:prstGeom>
          <a:solidFill>
            <a:srgbClr val="2269D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0" y="4796475"/>
            <a:ext cx="8045400" cy="347100"/>
          </a:xfrm>
          <a:prstGeom prst="rtTriangle">
            <a:avLst/>
          </a:prstGeom>
          <a:solidFill>
            <a:srgbClr val="4285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 descr="logo_lockup_cloud_lig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425" y="4913738"/>
            <a:ext cx="798600" cy="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 descr="next_2017_logo_bluebg_wo_gc.png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de Snippet">
    <p:bg>
      <p:bgPr>
        <a:solidFill>
          <a:srgbClr val="F5F5F5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3334725" y="0"/>
            <a:ext cx="58092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38675" y="315500"/>
            <a:ext cx="3064800" cy="123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545454"/>
              </a:buClr>
              <a:buFont typeface="Roboto"/>
              <a:buNone/>
              <a:defRPr sz="28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3" name="Shape 153"/>
          <p:cNvSpPr/>
          <p:nvPr/>
        </p:nvSpPr>
        <p:spPr>
          <a:xfrm flipH="1">
            <a:off x="4700421" y="4870275"/>
            <a:ext cx="4453800" cy="273300"/>
          </a:xfrm>
          <a:prstGeom prst="rtTriangle">
            <a:avLst/>
          </a:prstGeom>
          <a:solidFill>
            <a:srgbClr val="2269D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0" y="4796475"/>
            <a:ext cx="8045400" cy="347100"/>
          </a:xfrm>
          <a:prstGeom prst="rtTriangle">
            <a:avLst/>
          </a:prstGeom>
          <a:solidFill>
            <a:srgbClr val="4285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5" name="Shape 155" descr="logo_lockup_cloud_ligh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9425" y="4913738"/>
            <a:ext cx="798600" cy="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next_2017_logo_bluebg_wo_gc.png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78474" y="1548025"/>
            <a:ext cx="2785200" cy="29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545454"/>
              </a:buClr>
              <a:buFont typeface="Arial"/>
              <a:buNone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71450" marR="0" lvl="1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03225" marR="0" lvl="2" indent="-98425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635000" marR="0" lvl="3" indent="-10160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857250" marR="0" lvl="4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3683775" y="430075"/>
            <a:ext cx="5117400" cy="4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545454"/>
              </a:buClr>
              <a:buFont typeface="Roboto Mono"/>
              <a:buNone/>
              <a:defRPr sz="1400" b="0" i="0" u="none" strike="noStrike" cap="none">
                <a:solidFill>
                  <a:srgbClr val="545454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171450" marR="0" lvl="1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Roboto Mono"/>
              <a:buChar char="•"/>
              <a:defRPr sz="1400" b="0" i="0" u="none" strike="noStrike" cap="none">
                <a:solidFill>
                  <a:srgbClr val="545454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403225" marR="0" lvl="2" indent="-98425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Roboto Mono"/>
              <a:buChar char="•"/>
              <a:defRPr sz="1400" b="0" i="0" u="none" strike="noStrike" cap="none">
                <a:solidFill>
                  <a:srgbClr val="545454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635000" marR="0" lvl="3" indent="-10160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Roboto Mono"/>
              <a:buChar char="•"/>
              <a:defRPr sz="1400" b="0" i="0" u="none" strike="noStrike" cap="none">
                <a:solidFill>
                  <a:srgbClr val="545454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857250" marR="0" lvl="4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Roboto Mono"/>
              <a:buChar char="•"/>
              <a:defRPr sz="1400" b="0" i="0" u="none" strike="noStrike" cap="none">
                <a:solidFill>
                  <a:srgbClr val="545454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SzPct val="100000"/>
              <a:buFont typeface="Roboto Mono"/>
              <a:buChar char="•"/>
              <a:defRPr sz="1400" b="0" i="0" u="none" strike="noStrike" cap="none">
                <a:latin typeface="Roboto Mono"/>
                <a:ea typeface="Roboto Mono"/>
                <a:cs typeface="Roboto Mono"/>
                <a:sym typeface="Roboto Mono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SzPct val="100000"/>
              <a:buFont typeface="Roboto Mono"/>
              <a:buChar char="•"/>
              <a:defRPr sz="1400" b="0" i="0" u="none" strike="noStrike" cap="none">
                <a:latin typeface="Roboto Mono"/>
                <a:ea typeface="Roboto Mono"/>
                <a:cs typeface="Roboto Mono"/>
                <a:sym typeface="Roboto Mono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SzPct val="100000"/>
              <a:buFont typeface="Roboto Mono"/>
              <a:buChar char="•"/>
              <a:defRPr sz="1400" b="0" i="0" u="none" strike="noStrike" cap="none">
                <a:latin typeface="Roboto Mono"/>
                <a:ea typeface="Roboto Mono"/>
                <a:cs typeface="Roboto Mono"/>
                <a:sym typeface="Roboto Mono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SzPct val="100000"/>
              <a:buFont typeface="Roboto Mono"/>
              <a:buChar char="•"/>
              <a:defRPr sz="1400" b="0" i="0" u="none" strike="noStrike" cap="none"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rchitecture - Blue">
    <p:bg>
      <p:bgPr>
        <a:solidFill>
          <a:srgbClr val="F5F5F5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543464" y="467899"/>
            <a:ext cx="7963200" cy="83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61" name="Shape 161"/>
          <p:cNvSpPr/>
          <p:nvPr/>
        </p:nvSpPr>
        <p:spPr>
          <a:xfrm flipH="1">
            <a:off x="4700421" y="4870275"/>
            <a:ext cx="4453800" cy="273300"/>
          </a:xfrm>
          <a:prstGeom prst="rtTriangle">
            <a:avLst/>
          </a:prstGeom>
          <a:solidFill>
            <a:srgbClr val="2269D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0" y="4796475"/>
            <a:ext cx="8045400" cy="347100"/>
          </a:xfrm>
          <a:prstGeom prst="rtTriangle">
            <a:avLst/>
          </a:prstGeom>
          <a:solidFill>
            <a:srgbClr val="4285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3" name="Shape 163" descr="logo_lockup_cloud_ligh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9425" y="4913738"/>
            <a:ext cx="798600" cy="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next_2017_logo_bluebg_wo_gc.png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llou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logo_lockup_cloud_dar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4600" y="4913675"/>
            <a:ext cx="798600" cy="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next_2017_logo_blue_wo_gc.png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838200" y="1371600"/>
            <a:ext cx="6362700" cy="1733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F5F5F5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 descr="logo_lockup_cloud_ligh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9425" y="4913738"/>
            <a:ext cx="798600" cy="2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781375" y="1143375"/>
            <a:ext cx="4066200" cy="2733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3000">
                <a:solidFill>
                  <a:srgbClr val="757575"/>
                </a:solidFill>
              </a:defRPr>
            </a:lvl1pPr>
            <a:lvl2pPr lvl="1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73" name="Shape 173" descr="next_2017_logo_bluebg_wo_gc.png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/2 Photo">
    <p:bg>
      <p:bgPr>
        <a:solidFill>
          <a:srgbClr val="F5F5F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 descr="D81_0044.JPG"/>
          <p:cNvPicPr preferRelativeResize="0"/>
          <p:nvPr/>
        </p:nvPicPr>
        <p:blipFill rotWithShape="1">
          <a:blip r:embed="rId2">
            <a:alphaModFix/>
          </a:blip>
          <a:srcRect l="7077" r="38518"/>
          <a:stretch/>
        </p:blipFill>
        <p:spPr>
          <a:xfrm>
            <a:off x="4951575" y="0"/>
            <a:ext cx="419242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next_2017_logo_blue_wo_gc.png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38675" y="315500"/>
            <a:ext cx="4515900" cy="118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545454"/>
              </a:buClr>
              <a:buFont typeface="Roboto"/>
              <a:buNone/>
              <a:defRPr sz="28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19669" y="1348574"/>
            <a:ext cx="3825300" cy="34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545454"/>
              </a:buClr>
              <a:buFont typeface="Arial"/>
              <a:buNone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71450" marR="0" lvl="1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03225" marR="0" lvl="2" indent="-98425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635000" marR="0" lvl="3" indent="-10160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857250" marR="0" lvl="4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SzPct val="100000"/>
              <a:buChar char="•"/>
              <a:defRPr sz="1400" b="0" i="0" u="none" strike="noStrike" cap="none"/>
            </a:lvl9pPr>
          </a:lstStyle>
          <a:p>
            <a:endParaRPr/>
          </a:p>
        </p:txBody>
      </p:sp>
      <p:grpSp>
        <p:nvGrpSpPr>
          <p:cNvPr id="180" name="Shape 180"/>
          <p:cNvGrpSpPr/>
          <p:nvPr/>
        </p:nvGrpSpPr>
        <p:grpSpPr>
          <a:xfrm>
            <a:off x="2908925" y="0"/>
            <a:ext cx="6169100" cy="5143563"/>
            <a:chOff x="2908925" y="0"/>
            <a:chExt cx="6169100" cy="5143563"/>
          </a:xfrm>
        </p:grpSpPr>
        <p:grpSp>
          <p:nvGrpSpPr>
            <p:cNvPr id="181" name="Shape 181"/>
            <p:cNvGrpSpPr/>
            <p:nvPr/>
          </p:nvGrpSpPr>
          <p:grpSpPr>
            <a:xfrm>
              <a:off x="2908925" y="0"/>
              <a:ext cx="3838497" cy="5143500"/>
              <a:chOff x="2908925" y="0"/>
              <a:chExt cx="3838497" cy="5143500"/>
            </a:xfrm>
          </p:grpSpPr>
          <p:sp>
            <p:nvSpPr>
              <p:cNvPr id="182" name="Shape 182"/>
              <p:cNvSpPr/>
              <p:nvPr/>
            </p:nvSpPr>
            <p:spPr>
              <a:xfrm>
                <a:off x="3276600" y="0"/>
                <a:ext cx="2213700" cy="5143500"/>
              </a:xfrm>
              <a:prstGeom prst="trapezoid">
                <a:avLst>
                  <a:gd name="adj" fmla="val 24749"/>
                </a:avLst>
              </a:prstGeom>
              <a:solidFill>
                <a:srgbClr val="F5F5F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pic>
            <p:nvPicPr>
              <p:cNvPr id="183" name="Shape 183" descr="quote page-05.png"/>
              <p:cNvPicPr preferRelativeResize="0"/>
              <p:nvPr/>
            </p:nvPicPr>
            <p:blipFill rotWithShape="1">
              <a:blip r:embed="rId4">
                <a:alphaModFix/>
              </a:blip>
              <a:srcRect l="37237" t="10452" b="7310"/>
              <a:stretch/>
            </p:blipFill>
            <p:spPr>
              <a:xfrm>
                <a:off x="2908925" y="3625375"/>
                <a:ext cx="3838497" cy="15181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4" name="Shape 184" descr="logo_lockup_cloud_light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79425" y="4913738"/>
              <a:ext cx="798600" cy="229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 descr="Google for Work teams up with PopSugar in San Francisco, California."/>
          <p:cNvPicPr preferRelativeResize="0"/>
          <p:nvPr/>
        </p:nvPicPr>
        <p:blipFill rotWithShape="1">
          <a:blip r:embed="rId2">
            <a:alphaModFix/>
          </a:blip>
          <a:srcRect l="910" t="24836" r="15511" b="4627"/>
          <a:stretch/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quote page-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" y="2419350"/>
            <a:ext cx="2686898" cy="272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 descr="next_2017_logo_bluebg_wo_gc.png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2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 descr="Google for Work teams up with PopSugar in San Francisco, California."/>
          <p:cNvPicPr preferRelativeResize="0"/>
          <p:nvPr/>
        </p:nvPicPr>
        <p:blipFill rotWithShape="1">
          <a:blip r:embed="rId2">
            <a:alphaModFix/>
          </a:blip>
          <a:srcRect l="910" t="24836" r="15511" b="4627"/>
          <a:stretch/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 flipH="1">
            <a:off x="4700421" y="4870275"/>
            <a:ext cx="4453800" cy="273300"/>
          </a:xfrm>
          <a:prstGeom prst="rtTriangle">
            <a:avLst/>
          </a:prstGeom>
          <a:solidFill>
            <a:srgbClr val="2269D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0" y="4796475"/>
            <a:ext cx="8045400" cy="347100"/>
          </a:xfrm>
          <a:prstGeom prst="rtTriangle">
            <a:avLst/>
          </a:prstGeom>
          <a:solidFill>
            <a:srgbClr val="4285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3" name="Shape 193" descr="logo_lockup_cloud_lig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425" y="4913738"/>
            <a:ext cx="798600" cy="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next_2017_logo_bluebg_wo_gc.png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bg>
      <p:bgPr>
        <a:solidFill>
          <a:srgbClr val="F5F5F5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 descr="Google_Next_17_Template_Animations_Little_Loop_Blue_Loop_Final_V2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0" y="3202600"/>
            <a:ext cx="9144000" cy="7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545454"/>
              </a:buClr>
              <a:buSzPct val="100000"/>
              <a:buFont typeface="Roboto"/>
              <a:buNone/>
              <a:defRPr sz="2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 rtl="0">
              <a:spcBef>
                <a:spcPts val="0"/>
              </a:spcBef>
              <a:buNone/>
              <a:defRPr sz="1800"/>
            </a:lvl2pPr>
            <a:lvl3pPr lvl="2" indent="0" algn="ctr" rtl="0">
              <a:spcBef>
                <a:spcPts val="0"/>
              </a:spcBef>
              <a:buNone/>
              <a:defRPr sz="1800"/>
            </a:lvl3pPr>
            <a:lvl4pPr lvl="3" indent="0" algn="ctr" rtl="0">
              <a:spcBef>
                <a:spcPts val="0"/>
              </a:spcBef>
              <a:buNone/>
              <a:defRPr sz="1800"/>
            </a:lvl4pPr>
            <a:lvl5pPr lvl="4" indent="0" algn="ctr" rtl="0">
              <a:spcBef>
                <a:spcPts val="0"/>
              </a:spcBef>
              <a:buNone/>
              <a:defRPr sz="1800"/>
            </a:lvl5pPr>
            <a:lvl6pPr lvl="5" indent="0" algn="ctr" rtl="0">
              <a:spcBef>
                <a:spcPts val="0"/>
              </a:spcBef>
              <a:buNone/>
              <a:defRPr sz="1800"/>
            </a:lvl6pPr>
            <a:lvl7pPr lvl="6" indent="0" algn="ctr" rtl="0">
              <a:spcBef>
                <a:spcPts val="0"/>
              </a:spcBef>
              <a:buNone/>
              <a:defRPr sz="1800"/>
            </a:lvl7pPr>
            <a:lvl8pPr lvl="7" indent="0" algn="ctr" rtl="0">
              <a:spcBef>
                <a:spcPts val="0"/>
              </a:spcBef>
              <a:buNone/>
              <a:defRPr sz="1800"/>
            </a:lvl8pPr>
            <a:lvl9pPr lvl="8" indent="0" algn="ctr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98" name="Shape 198" descr="logo_lockup_cloud_dar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4600" y="4913675"/>
            <a:ext cx="798600" cy="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 descr="next_2017_logo_blue_wo_gc.png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 - Static Blue">
    <p:bg>
      <p:bgPr>
        <a:solidFill>
          <a:schemeClr val="lt2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0" y="3202600"/>
            <a:ext cx="9144000" cy="7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545454"/>
              </a:buClr>
              <a:buSzPct val="100000"/>
              <a:buFont typeface="Roboto"/>
              <a:buNone/>
              <a:defRPr sz="24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 rtl="0">
              <a:spcBef>
                <a:spcPts val="0"/>
              </a:spcBef>
              <a:buNone/>
              <a:defRPr sz="1800"/>
            </a:lvl2pPr>
            <a:lvl3pPr lvl="2" indent="0" algn="ctr" rtl="0">
              <a:spcBef>
                <a:spcPts val="0"/>
              </a:spcBef>
              <a:buNone/>
              <a:defRPr sz="1800"/>
            </a:lvl3pPr>
            <a:lvl4pPr lvl="3" indent="0" algn="ctr" rtl="0">
              <a:spcBef>
                <a:spcPts val="0"/>
              </a:spcBef>
              <a:buNone/>
              <a:defRPr sz="1800"/>
            </a:lvl4pPr>
            <a:lvl5pPr lvl="4" indent="0" algn="ctr" rtl="0">
              <a:spcBef>
                <a:spcPts val="0"/>
              </a:spcBef>
              <a:buNone/>
              <a:defRPr sz="1800"/>
            </a:lvl5pPr>
            <a:lvl6pPr lvl="5" indent="0" algn="ctr" rtl="0">
              <a:spcBef>
                <a:spcPts val="0"/>
              </a:spcBef>
              <a:buNone/>
              <a:defRPr sz="1800"/>
            </a:lvl6pPr>
            <a:lvl7pPr lvl="6" indent="0" algn="ctr" rtl="0">
              <a:spcBef>
                <a:spcPts val="0"/>
              </a:spcBef>
              <a:buNone/>
              <a:defRPr sz="1800"/>
            </a:lvl7pPr>
            <a:lvl8pPr lvl="7" indent="0" algn="ctr" rtl="0">
              <a:spcBef>
                <a:spcPts val="0"/>
              </a:spcBef>
              <a:buNone/>
              <a:defRPr sz="1800"/>
            </a:lvl8pPr>
            <a:lvl9pPr lvl="8" indent="0" algn="ctr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02" name="Shape 202" descr="logo_lockup_cloud_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84600" y="4913675"/>
            <a:ext cx="798600" cy="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 descr="next_2017_logo_blue_wo_gc.png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05800" y="4870274"/>
            <a:ext cx="508150" cy="1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9639" y="2061260"/>
            <a:ext cx="1710374" cy="8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43464" y="467899"/>
            <a:ext cx="7963200" cy="83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545454"/>
              </a:buClr>
              <a:buFont typeface="Roboto"/>
              <a:buNone/>
              <a:defRPr sz="28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43464" y="1577177"/>
            <a:ext cx="7963200" cy="29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545454"/>
              </a:buClr>
              <a:buFont typeface="Arial"/>
              <a:buChar char="●"/>
              <a:defRPr sz="12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71450" marR="0" lvl="1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03225" marR="0" lvl="2" indent="-98425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635000" marR="0" lvl="3" indent="-10160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857250" marR="0" lvl="4" indent="-95250" algn="l" rtl="0">
              <a:lnSpc>
                <a:spcPct val="11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Roboto"/>
              <a:buChar char="•"/>
              <a:defRPr sz="12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Roboto"/>
              <a:buChar char="•"/>
              <a:defRPr sz="12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Roboto"/>
              <a:buChar char="•"/>
              <a:defRPr sz="12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rgbClr val="545454"/>
              </a:buClr>
              <a:buSzPct val="100000"/>
              <a:buFont typeface="Roboto"/>
              <a:buChar char="•"/>
              <a:defRPr sz="1200" b="0" i="0" u="none" strike="noStrike" cap="none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lickz.com/study-73-of-millennials-prefer-to-contact-brands-via-email/96479/" TargetMode="External"/><Relationship Id="rId4" Type="http://schemas.openxmlformats.org/officeDocument/2006/relationships/hyperlink" Target="http://cmr.berkeley.edu/blog/2017/1/millennials-and-cs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10" Type="http://schemas.openxmlformats.org/officeDocument/2006/relationships/image" Target="../media/image21.png"/><Relationship Id="rId4" Type="http://schemas.openxmlformats.org/officeDocument/2006/relationships/image" Target="../media/image54.png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 descr="vagabond-viv-image with word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274" y="533400"/>
            <a:ext cx="8481224" cy="42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ctrTitle"/>
          </p:nvPr>
        </p:nvSpPr>
        <p:spPr>
          <a:xfrm>
            <a:off x="311700" y="185835"/>
            <a:ext cx="8520600" cy="93225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Vending Machines</a:t>
            </a:r>
            <a:r>
              <a:rPr lang="en" sz="2800" dirty="0" smtClean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?  Your business? </a:t>
            </a:r>
            <a:r>
              <a:rPr lang="en" sz="28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Let’s be honest</a:t>
            </a:r>
            <a:r>
              <a:rPr lang="en" sz="2800" dirty="0" smtClean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!  Are you embracing technology? </a:t>
            </a:r>
            <a:endParaRPr lang="en" sz="2800" dirty="0">
              <a:solidFill>
                <a:srgbClr val="0063B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Didact Gothic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311700" y="806250"/>
            <a:ext cx="3747300" cy="2868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Are you upgraded to MDB and DEX?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Why or why not? 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What’s the fear? 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Vending Technology is the key to your business </a:t>
            </a:r>
            <a:r>
              <a:rPr lang="en" sz="2000" b="1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AND...</a:t>
            </a:r>
          </a:p>
        </p:txBody>
      </p:sp>
      <p:pic>
        <p:nvPicPr>
          <p:cNvPr id="272" name="Shape 272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5085000" y="600770"/>
            <a:ext cx="3747300" cy="30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It’s the key to Millennials….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What’s needed? 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Have you evaluated your business?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“Counted the cost”?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700" y="3505514"/>
            <a:ext cx="818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I’m not saying this for Me.  I’m talking US!!!  My…err our….industry – Vending!  Our current future is today….this is where we go back those guys, </a:t>
            </a:r>
            <a:r>
              <a:rPr lang="en-US" sz="1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Millennials</a:t>
            </a:r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 Let’s start bringing it full circle. </a:t>
            </a:r>
            <a:endParaRPr lang="en-US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ctrTitle"/>
          </p:nvPr>
        </p:nvSpPr>
        <p:spPr>
          <a:xfrm>
            <a:off x="311700" y="143838"/>
            <a:ext cx="8520600" cy="111358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Confused, yet? What do Millennials and disrepair have to do with Technology?</a:t>
            </a:r>
          </a:p>
        </p:txBody>
      </p:sp>
      <p:pic>
        <p:nvPicPr>
          <p:cNvPr id="279" name="Shape 279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>
            <a:spLocks noGrp="1"/>
          </p:cNvSpPr>
          <p:nvPr>
            <p:ph type="subTitle" idx="1"/>
          </p:nvPr>
        </p:nvSpPr>
        <p:spPr>
          <a:xfrm>
            <a:off x="311700" y="1089061"/>
            <a:ext cx="8345400" cy="246440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68300" algn="l" rtl="0">
              <a:lnSpc>
                <a:spcPct val="13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b="1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Everything</a:t>
            </a:r>
            <a:r>
              <a:rPr lang="en" sz="20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…Our </a:t>
            </a:r>
            <a:r>
              <a:rPr lang="en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future depends on the “next” generation.</a:t>
            </a:r>
          </a:p>
          <a:p>
            <a:pPr marL="914400" lvl="1" indent="-368300" algn="l" rtl="0">
              <a:lnSpc>
                <a:spcPct val="13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Oxygen"/>
              <a:buChar char="○"/>
            </a:pPr>
            <a:r>
              <a:rPr lang="en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Baby Boomers retiring in faster numbers (youngest 53)</a:t>
            </a:r>
          </a:p>
          <a:p>
            <a:pPr marL="457200" lvl="2" indent="-368300" algn="l">
              <a:lnSpc>
                <a:spcPct val="135000"/>
              </a:lnSpc>
              <a:spcBef>
                <a:spcPts val="600"/>
              </a:spcBef>
              <a:buClr>
                <a:srgbClr val="0063BE"/>
              </a:buClr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Gen X showed they didn’t “jump on vending”</a:t>
            </a:r>
          </a:p>
          <a:p>
            <a:pPr marL="457200" lvl="0" indent="-368300" algn="l" rtl="0">
              <a:lnSpc>
                <a:spcPct val="13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Millennials…</a:t>
            </a:r>
          </a:p>
          <a:p>
            <a:pPr marL="0" lvl="0" indent="0" rtl="0">
              <a:lnSpc>
                <a:spcPct val="135000"/>
              </a:lnSpc>
              <a:spcBef>
                <a:spcPts val="600"/>
              </a:spcBef>
              <a:buNone/>
            </a:pPr>
            <a:r>
              <a:rPr lang="en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...Now what do we do?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subTitle" idx="1"/>
          </p:nvPr>
        </p:nvSpPr>
        <p:spPr>
          <a:xfrm>
            <a:off x="311700" y="3553469"/>
            <a:ext cx="8520600" cy="78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Millennials are the one and only customer group that we say, </a:t>
            </a:r>
            <a:r>
              <a:rPr lang="en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“</a:t>
            </a:r>
            <a:r>
              <a:rPr lang="en" sz="1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Sorry!  YOU </a:t>
            </a:r>
            <a:r>
              <a:rPr lang="en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have to adapt </a:t>
            </a:r>
            <a:r>
              <a:rPr lang="en" sz="18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to us</a:t>
            </a:r>
            <a:r>
              <a:rPr lang="en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in order to use our products or services.”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ctrTitle"/>
          </p:nvPr>
        </p:nvSpPr>
        <p:spPr>
          <a:xfrm>
            <a:off x="311700" y="239000"/>
            <a:ext cx="8520600" cy="54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Generations Defined &amp; the Labor Force</a:t>
            </a:r>
          </a:p>
        </p:txBody>
      </p:sp>
      <p:pic>
        <p:nvPicPr>
          <p:cNvPr id="287" name="Shape 287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 descr="Pew_Generations defin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9823" y="664137"/>
            <a:ext cx="1777524" cy="38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 descr="US Labor Force Compositi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6950" y="664137"/>
            <a:ext cx="1601700" cy="374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 descr="US Labor by Generation over 20 year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88" y="1087100"/>
            <a:ext cx="5629825" cy="33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>
            <a:spLocks noGrp="1"/>
          </p:cNvSpPr>
          <p:nvPr>
            <p:ph type="subTitle" idx="1"/>
          </p:nvPr>
        </p:nvSpPr>
        <p:spPr>
          <a:xfrm>
            <a:off x="311712" y="225800"/>
            <a:ext cx="8520600" cy="78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Millennials represent the largest generational group in the US workforce as of 2015, surpassing baby boomers </a:t>
            </a:r>
            <a:r>
              <a:rPr lang="en" sz="18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and</a:t>
            </a: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largest generational group in the US population as of 2016. Are they taking over?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ctrTitle"/>
          </p:nvPr>
        </p:nvSpPr>
        <p:spPr>
          <a:xfrm>
            <a:off x="311700" y="66230"/>
            <a:ext cx="8520600" cy="9554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Changes due to Millennials...By 2020, </a:t>
            </a:r>
            <a:r>
              <a:rPr lang="en" sz="2400" b="1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Millennials will represent </a:t>
            </a:r>
            <a:r>
              <a:rPr lang="en" sz="2400" b="1" dirty="0" smtClean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~50% </a:t>
            </a:r>
            <a:r>
              <a:rPr lang="en" sz="2400" b="1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of the U.S. Workforce</a:t>
            </a:r>
          </a:p>
        </p:txBody>
      </p:sp>
      <p:pic>
        <p:nvPicPr>
          <p:cNvPr id="302" name="Shape 302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>
            <a:spLocks noGrp="1"/>
          </p:cNvSpPr>
          <p:nvPr>
            <p:ph type="subTitle" idx="1"/>
          </p:nvPr>
        </p:nvSpPr>
        <p:spPr>
          <a:xfrm>
            <a:off x="311700" y="1032000"/>
            <a:ext cx="8345400" cy="276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Three</a:t>
            </a: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main changes...open our eyes!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Oxygen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Familiarity with technology and data analysis</a:t>
            </a:r>
          </a:p>
          <a:p>
            <a:pPr marL="914400" lvl="1" indent="-304800" algn="l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Oxygen"/>
              <a:buChar char="○"/>
            </a:pPr>
            <a:r>
              <a:rPr lang="en" sz="11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They don’t fear the Internet.</a:t>
            </a:r>
            <a:r>
              <a:rPr lang="en" sz="11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There is data at their fingertips and know how to find it. What’s that mean? </a:t>
            </a:r>
            <a:r>
              <a:rPr lang="en" sz="11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New is now. Don’t fear new</a:t>
            </a:r>
            <a:r>
              <a:rPr lang="en" sz="11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. In sales, where performance depends on skillful interpretation of existing data sets, this makes millennials indispensable. They can train </a:t>
            </a:r>
            <a:r>
              <a:rPr lang="en" sz="11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us</a:t>
            </a:r>
            <a:r>
              <a:rPr lang="en" sz="11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! iPhone launched in 2007! Millennials grew up with Internet, cellphones, WiFi, and now instant anything.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Oxygen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Independent mindsets</a:t>
            </a:r>
          </a:p>
          <a:p>
            <a:pPr marL="914400" lvl="1" indent="-304800" algn="l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Oxygen"/>
              <a:buChar char="○"/>
            </a:pPr>
            <a:r>
              <a:rPr lang="en" sz="1100" b="1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Strength </a:t>
            </a:r>
            <a:r>
              <a:rPr lang="en" sz="11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- Millennials </a:t>
            </a:r>
            <a:r>
              <a:rPr lang="en" sz="1100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  <a:hlinkClick r:id="rId4"/>
              </a:rPr>
              <a:t>demand social justice and social responsibility from corporations</a:t>
            </a:r>
            <a:r>
              <a:rPr lang="en" sz="11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, and are willing to pursue new ideas than follow traditional models. Embrace change!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Oxygen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Flexibility in communication</a:t>
            </a:r>
          </a:p>
          <a:p>
            <a:pPr marL="914400" lvl="1" indent="-304800" algn="l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Oxygen"/>
              <a:buChar char="○"/>
            </a:pPr>
            <a:r>
              <a:rPr lang="en" sz="1100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  <a:hlinkClick r:id="rId5"/>
              </a:rPr>
              <a:t>73% of millennials prefer email as primary mode of communication</a:t>
            </a:r>
            <a:r>
              <a:rPr lang="en" sz="11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, compared to phone calls or in-person meetings, due to speed, trackability, and ability to grant users forethought when speaking.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subTitle" idx="1"/>
          </p:nvPr>
        </p:nvSpPr>
        <p:spPr>
          <a:xfrm>
            <a:off x="239781" y="3799200"/>
            <a:ext cx="8520600" cy="78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...Businesses have to adopt new practices to connect or we will lose! Are we ready to accept the opportunity?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ctrTitle"/>
          </p:nvPr>
        </p:nvSpPr>
        <p:spPr>
          <a:xfrm>
            <a:off x="311700" y="102815"/>
            <a:ext cx="8520600" cy="54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Millennial Mindsets</a:t>
            </a:r>
          </a:p>
        </p:txBody>
      </p:sp>
      <p:pic>
        <p:nvPicPr>
          <p:cNvPr id="310" name="Shape 310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>
            <a:spLocks noGrp="1"/>
          </p:cNvSpPr>
          <p:nvPr>
            <p:ph type="subTitle" idx="1"/>
          </p:nvPr>
        </p:nvSpPr>
        <p:spPr>
          <a:xfrm>
            <a:off x="311700" y="565079"/>
            <a:ext cx="8345400" cy="375552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Frequent technological change is a simple fact of life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Used to living in unpredictable conditions (Recession, terrorism, fear of climate change), sharing all aspects of their lives online, and having the world at their fingertips.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They see the world as a small, highly connected ecosystem! They want to trust brands and will share data (more than any generation), but want to be rewarded with personalized service.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Community isn’t localized (city, state, etc.) It’s about the connected community (Facebook, LinkedIn) and shared interests. That’s where they go to choose products!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Banking &amp; Payment methods - they’ll change these for better “experiences”, not face-to-face connections! </a:t>
            </a:r>
            <a:r>
              <a:rPr lang="en" sz="1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New &amp; emerging will win!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Millennials are looking far beyond checks and traditional electronic methods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ctrTitle"/>
          </p:nvPr>
        </p:nvSpPr>
        <p:spPr>
          <a:xfrm>
            <a:off x="311700" y="102815"/>
            <a:ext cx="8520600" cy="54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Millennial Mindsets continued</a:t>
            </a:r>
          </a:p>
        </p:txBody>
      </p:sp>
      <p:pic>
        <p:nvPicPr>
          <p:cNvPr id="317" name="Shape 317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>
            <a:spLocks noGrp="1"/>
          </p:cNvSpPr>
          <p:nvPr>
            <p:ph type="subTitle" idx="1"/>
          </p:nvPr>
        </p:nvSpPr>
        <p:spPr>
          <a:xfrm>
            <a:off x="441789" y="544531"/>
            <a:ext cx="8390511" cy="377607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Checks and traditional electronic methods such as cards and ACH transactions - overlooked. </a:t>
            </a:r>
            <a:r>
              <a:rPr lang="en" sz="1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Over 50% are already using or considering non-traditional payment methods. 2x as likely as those over 35 to use mobile payment applications, and 21% have never even used a paper check to pay a bill.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18-24 yr olds spend an average of 5.2 hrs/day on their smartphones.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For millennials and Generation Z, payment is just one element of a larger, more holistic goal like buying coffee at Starbucks, paying fare for a ride-sharing service like Uber, or making the monthly car payment. These next-generation customers expect to embed their bank into everyday purchase flows; how the money actually moves is irrelevant. </a:t>
            </a:r>
            <a:r>
              <a:rPr lang="en" sz="1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They believe transactions should occur automatically and in real time, as part of the larger digital commerce universe.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Think about </a:t>
            </a:r>
            <a:r>
              <a:rPr lang="en" sz="1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the race to payments – Android Wallet, Google, Samsung, Apple…...</a:t>
            </a:r>
            <a:endParaRPr lang="en"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xyge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ctrTitle"/>
          </p:nvPr>
        </p:nvSpPr>
        <p:spPr>
          <a:xfrm>
            <a:off x="311700" y="165925"/>
            <a:ext cx="8520600" cy="997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So… Cash is dying and Cashless is </a:t>
            </a:r>
            <a:r>
              <a:rPr lang="en" sz="2800" b="1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Key</a:t>
            </a:r>
            <a:r>
              <a:rPr lang="en" sz="28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Benefit for us? Yes - Cash is expensive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311700" y="1187250"/>
            <a:ext cx="4032600" cy="30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Counters (machine)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Security truck to pick up cash isn’t free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Theft - from employees and non-employees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Bank fees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Insurance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Machine damage...stolen truck?</a:t>
            </a:r>
          </a:p>
        </p:txBody>
      </p:sp>
      <p:pic>
        <p:nvPicPr>
          <p:cNvPr id="325" name="Shape 325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4799800" y="1187250"/>
            <a:ext cx="4032600" cy="30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Coin and bill repair and complaint calls - 70%+ of costs of management of equipment - </a:t>
            </a:r>
            <a:r>
              <a:rPr lang="en" sz="2000" b="1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Ouch!!!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Adding Cashless = </a:t>
            </a:r>
            <a:r>
              <a:rPr lang="en" sz="2000" b="1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Reduces</a:t>
            </a: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costs! Not just added sales!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Mobile apps are a solution to higher costs!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ctrTitle"/>
          </p:nvPr>
        </p:nvSpPr>
        <p:spPr>
          <a:xfrm>
            <a:off x="311700" y="61719"/>
            <a:ext cx="8520600" cy="54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Cashless World?</a:t>
            </a:r>
          </a:p>
        </p:txBody>
      </p:sp>
      <p:pic>
        <p:nvPicPr>
          <p:cNvPr id="332" name="Shape 332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>
            <a:spLocks noGrp="1"/>
          </p:cNvSpPr>
          <p:nvPr>
            <p:ph type="subTitle" idx="1"/>
          </p:nvPr>
        </p:nvSpPr>
        <p:spPr>
          <a:xfrm>
            <a:off x="208960" y="605019"/>
            <a:ext cx="8832300" cy="367448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American adults under age </a:t>
            </a:r>
            <a:r>
              <a:rPr lang="en" sz="1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35 “hate” </a:t>
            </a: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cash so much that 51 percent of them will use plastic, even for purchases amounting to less than $5. 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62% of Americans surveyed in a June 2016 Gallup poll predicting a cashless society in their lifetime, most agree cash is going the way of the dinosaur.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28% of Americans ages 18 to 49 say that they make none of their purchases using cash in a typical week, compared with 20% of those ages 50 and older.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Americans under the age of 50 say that they don’t really worry about having cash on hand due to the range of other payment options available to them: 45% of 18- to 49-year-olds, compared with 31% of those 50 and </a:t>
            </a:r>
            <a:r>
              <a:rPr lang="en" sz="1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older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Today </a:t>
            </a: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most VENDING does NOT connect to the “mass market” (err…Millennials</a:t>
            </a:r>
            <a:r>
              <a:rPr lang="en" sz="1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) with 80% requiring CASH &amp; COIN. </a:t>
            </a:r>
            <a:endParaRPr lang="en"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xyge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Millennials LOVE vending.  </a:t>
            </a:r>
            <a:r>
              <a:rPr lang="en" sz="1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Outsiders are coming into vending to fill that gap - Best Buy, ULTA, Proactive </a:t>
            </a: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and other new entries into vending</a:t>
            </a:r>
            <a:r>
              <a:rPr lang="en" sz="1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.  </a:t>
            </a:r>
            <a:endParaRPr lang="en"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xyge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40" y="199082"/>
            <a:ext cx="4935870" cy="2776427"/>
          </a:xfrm>
          <a:prstGeom prst="rect">
            <a:avLst/>
          </a:prstGeom>
        </p:spPr>
      </p:pic>
      <p:pic>
        <p:nvPicPr>
          <p:cNvPr id="339" name="Shape 339" descr="vagabond-slide-footer.png"/>
          <p:cNvPicPr preferRelativeResize="0"/>
          <p:nvPr/>
        </p:nvPicPr>
        <p:blipFill rotWithShape="1">
          <a:blip r:embed="rId4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5" y="265814"/>
            <a:ext cx="2461975" cy="2721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92" y="1339850"/>
            <a:ext cx="2447925" cy="2914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5" y="1758745"/>
            <a:ext cx="2433527" cy="24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9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ctrTitle"/>
          </p:nvPr>
        </p:nvSpPr>
        <p:spPr>
          <a:xfrm>
            <a:off x="311700" y="2027750"/>
            <a:ext cx="8520600" cy="224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The New Barbarians at the Gate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or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the Heroes of Vending?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ctrTitle"/>
          </p:nvPr>
        </p:nvSpPr>
        <p:spPr>
          <a:xfrm>
            <a:off x="311700" y="327275"/>
            <a:ext cx="8520600" cy="1550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 dirty="0">
                <a:solidFill>
                  <a:srgbClr val="2269D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Embracing Technology and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 dirty="0">
                <a:solidFill>
                  <a:srgbClr val="2269D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the Millennials that Love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ctrTitle"/>
          </p:nvPr>
        </p:nvSpPr>
        <p:spPr>
          <a:xfrm>
            <a:off x="311700" y="51445"/>
            <a:ext cx="8520600" cy="54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dirty="0" smtClean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Millennial TRUE Story </a:t>
            </a:r>
            <a:endParaRPr lang="en" sz="2800" dirty="0">
              <a:solidFill>
                <a:srgbClr val="0063B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Didact Gothic"/>
            </a:endParaRPr>
          </a:p>
        </p:txBody>
      </p:sp>
      <p:pic>
        <p:nvPicPr>
          <p:cNvPr id="346" name="Shape 346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39781" y="493160"/>
            <a:ext cx="8678188" cy="3883631"/>
          </a:xfrm>
        </p:spPr>
        <p:txBody>
          <a:bodyPr/>
          <a:lstStyle/>
          <a:p>
            <a:r>
              <a:rPr lang="en-US" sz="2000" dirty="0" smtClean="0"/>
              <a:t>THIS Week….</a:t>
            </a:r>
          </a:p>
          <a:p>
            <a:endParaRPr lang="en-US" sz="2000" dirty="0"/>
          </a:p>
          <a:p>
            <a:r>
              <a:rPr lang="en-US" sz="2000" dirty="0" smtClean="0"/>
              <a:t>I was sitting at a bar writing THIS presentation.  The bartender (32) asked me what I was writing about – “Millennials”.  He said, “I’m a Millennial….”</a:t>
            </a:r>
          </a:p>
          <a:p>
            <a:r>
              <a:rPr lang="en-US" sz="2000" dirty="0" smtClean="0"/>
              <a:t>After talking to him and sharing some notes (i.e. testing my study)…..he shared a story about his sister (24).  Her beats headset wasn’t working, so she needed a new headset.  Beat headsets are $200.  He told her that he’d take her to Best Buy for a new set. She told him to take her to the airport instead, same distance.  He took her.  She ran in and came out with a new Beats headset.  She would rather go the vending machines at the airport then to Best Buy to avoid people and make it “quick and easy”.  $200 in a vending machines!!!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80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ctrTitle"/>
          </p:nvPr>
        </p:nvSpPr>
        <p:spPr>
          <a:xfrm>
            <a:off x="301426" y="106472"/>
            <a:ext cx="8520600" cy="59763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dirty="0" smtClean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Can I </a:t>
            </a:r>
            <a:r>
              <a:rPr lang="en" sz="28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piece it together?</a:t>
            </a:r>
          </a:p>
        </p:txBody>
      </p:sp>
      <p:pic>
        <p:nvPicPr>
          <p:cNvPr id="339" name="Shape 339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>
            <a:spLocks noGrp="1"/>
          </p:cNvSpPr>
          <p:nvPr>
            <p:ph type="subTitle" idx="1"/>
          </p:nvPr>
        </p:nvSpPr>
        <p:spPr>
          <a:xfrm>
            <a:off x="486900" y="727200"/>
            <a:ext cx="8170200" cy="359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Yes. Millennials are the heroes of vending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buClr>
                <a:srgbClr val="0265AC"/>
              </a:buClr>
              <a:buSzPct val="100000"/>
              <a:buFont typeface="Oxygen"/>
              <a:buChar char="●"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Force positive change with </a:t>
            </a:r>
            <a:r>
              <a:rPr lang="en" sz="16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technology (i.e. remove our disrepair)</a:t>
            </a:r>
            <a:endParaRPr lang="en"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xyge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600"/>
              </a:spcBef>
              <a:buSzPct val="100000"/>
              <a:buFont typeface="Oxygen"/>
              <a:buChar char="○"/>
            </a:pPr>
            <a:r>
              <a:rPr lang="en" sz="16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VMS – connectivity </a:t>
            </a:r>
            <a:endParaRPr lang="en"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xyge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600"/>
              </a:spcBef>
              <a:buSzPct val="100000"/>
              <a:buFont typeface="Oxygen"/>
              <a:buChar char="○"/>
            </a:pPr>
            <a:r>
              <a:rPr lang="en" sz="16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Cashless - connectivity</a:t>
            </a:r>
            <a:endParaRPr lang="en"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xyge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buClr>
                <a:srgbClr val="0265AC"/>
              </a:buClr>
              <a:buSzPct val="100000"/>
              <a:buFont typeface="Oxygen"/>
              <a:buChar char="●"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Loyal to the 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NEW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and exciting…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buClr>
                <a:srgbClr val="0265AC"/>
              </a:buClr>
              <a:buSzPct val="100000"/>
              <a:buFont typeface="Oxygen"/>
              <a:buChar char="●"/>
            </a:pP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Love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vending (cannot say that enough)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buClr>
                <a:srgbClr val="0265AC"/>
              </a:buClr>
              <a:buSzPct val="100000"/>
              <a:buFont typeface="Oxygen"/>
              <a:buChar char="●"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Want vending to be a fun and rewarding </a:t>
            </a:r>
            <a:r>
              <a:rPr lang="en" sz="1600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experience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buClr>
                <a:srgbClr val="0265AC"/>
              </a:buClr>
              <a:buSzPct val="100000"/>
              <a:buFont typeface="Oxygen"/>
              <a:buChar char="●"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Cash is dying and </a:t>
            </a:r>
            <a:r>
              <a:rPr lang="en" sz="16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it’s a 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cost with decreasing value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buClr>
                <a:srgbClr val="0265AC"/>
              </a:buClr>
              <a:buSzPct val="100000"/>
              <a:buFont typeface="Oxygen"/>
              <a:buChar char="●"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Millennials don’t use cash!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buClr>
                <a:srgbClr val="0265AC"/>
              </a:buClr>
              <a:buSzPct val="100000"/>
              <a:buFont typeface="Oxygen"/>
              <a:buChar char="●"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Technology is 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Good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. Embrace the push!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ctrTitle"/>
          </p:nvPr>
        </p:nvSpPr>
        <p:spPr>
          <a:xfrm>
            <a:off x="311700" y="51445"/>
            <a:ext cx="8520600" cy="54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dirty="0" smtClean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Ok so what do </a:t>
            </a:r>
            <a:r>
              <a:rPr lang="en" sz="28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Millennials need?</a:t>
            </a:r>
          </a:p>
        </p:txBody>
      </p:sp>
      <p:pic>
        <p:nvPicPr>
          <p:cNvPr id="346" name="Shape 346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>
            <a:spLocks noGrp="1"/>
          </p:cNvSpPr>
          <p:nvPr>
            <p:ph type="subTitle" idx="1"/>
          </p:nvPr>
        </p:nvSpPr>
        <p:spPr>
          <a:xfrm>
            <a:off x="311700" y="594745"/>
            <a:ext cx="8520600" cy="387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buClr>
                <a:srgbClr val="0265AC"/>
              </a:buClr>
              <a:buSzPct val="100000"/>
              <a:buFont typeface="Oxygen"/>
              <a:buChar char="●"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Connectivity to brands...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YES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, 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Your business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is a brand, not just the products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buClr>
                <a:srgbClr val="0265AC"/>
              </a:buClr>
              <a:buSzPct val="100000"/>
              <a:buFont typeface="Oxygen"/>
              <a:buChar char="●"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Connectivity to ease of </a:t>
            </a:r>
            <a:r>
              <a:rPr lang="en" sz="16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payment (i.e. not cash)</a:t>
            </a:r>
            <a:endParaRPr lang="en"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xyge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buClr>
                <a:srgbClr val="0265AC"/>
              </a:buClr>
              <a:buSzPct val="100000"/>
              <a:buFont typeface="Oxygen"/>
              <a:buChar char="●"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Connectivity to their preferred purchasing location(s)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buClr>
                <a:srgbClr val="0265AC"/>
              </a:buClr>
              <a:buSzPct val="100000"/>
              <a:buFont typeface="Oxygen"/>
              <a:buChar char="●"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Want to KNOW that Mr. Vending Guy is 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green(er), 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which </a:t>
            </a:r>
            <a:r>
              <a:rPr lang="en" sz="16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you 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are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with technology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buClr>
                <a:srgbClr val="0265AC"/>
              </a:buClr>
              <a:buSzPct val="100000"/>
              <a:buFont typeface="Oxygen"/>
              <a:buChar char="●"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Experiences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Oxygen"/>
              <a:buChar char="○"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Loyalty &amp; Rewards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Oxygen"/>
              <a:buChar char="○"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Gamification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Oxygen"/>
              <a:buChar char="○"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Expectations/Satisfaction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Oxygen"/>
              <a:buChar char="○"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Variety, Adaptability, Flexibility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 descr="LOGO-viv-byvagabo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7612" y="2547501"/>
            <a:ext cx="2868775" cy="199912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>
            <a:spLocks noGrp="1"/>
          </p:cNvSpPr>
          <p:nvPr>
            <p:ph type="ctrTitle" idx="4294967295"/>
          </p:nvPr>
        </p:nvSpPr>
        <p:spPr>
          <a:xfrm>
            <a:off x="311699" y="1743307"/>
            <a:ext cx="8520600" cy="54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How to re-       vending</a:t>
            </a:r>
          </a:p>
        </p:txBody>
      </p:sp>
      <p:pic>
        <p:nvPicPr>
          <p:cNvPr id="368" name="Shape 368" descr="Vagabond-VIV-logo_larg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645" y="1921267"/>
            <a:ext cx="511869" cy="3229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6031" y="174661"/>
            <a:ext cx="8606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Bear with me.  This is NOT a commercial. This is an agnostic solution.  We decided to partner with our competitors for the good of the industry!  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4294967295"/>
          </p:nvPr>
        </p:nvSpPr>
        <p:spPr>
          <a:xfrm>
            <a:off x="590400" y="3688850"/>
            <a:ext cx="2210400" cy="72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dirty="0">
                <a:solidFill>
                  <a:schemeClr val="hlink"/>
                </a:solidFill>
                <a:latin typeface="HP Simplified" panose="020B0604020204020204" pitchFamily="34" charset="0"/>
              </a:rPr>
              <a:t>Instant Mobile</a:t>
            </a:r>
            <a:br>
              <a:rPr lang="en" dirty="0">
                <a:solidFill>
                  <a:schemeClr val="hlink"/>
                </a:solidFill>
                <a:latin typeface="HP Simplified" panose="020B0604020204020204" pitchFamily="34" charset="0"/>
              </a:rPr>
            </a:br>
            <a:r>
              <a:rPr lang="en" dirty="0">
                <a:solidFill>
                  <a:schemeClr val="hlink"/>
                </a:solidFill>
                <a:latin typeface="HP Simplified" panose="020B0604020204020204" pitchFamily="34" charset="0"/>
              </a:rPr>
              <a:t>Transactions at Machines</a:t>
            </a:r>
          </a:p>
        </p:txBody>
      </p:sp>
      <p:pic>
        <p:nvPicPr>
          <p:cNvPr id="353" name="Shape 353" descr="LOGO-viv-byvagabo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7612" y="1191312"/>
            <a:ext cx="2868775" cy="199912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>
            <a:spLocks noGrp="1"/>
          </p:cNvSpPr>
          <p:nvPr>
            <p:ph type="body" idx="4294967295"/>
          </p:nvPr>
        </p:nvSpPr>
        <p:spPr>
          <a:xfrm>
            <a:off x="2791020" y="3688850"/>
            <a:ext cx="1669800" cy="72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dirty="0">
                <a:solidFill>
                  <a:schemeClr val="hlink"/>
                </a:solidFill>
                <a:latin typeface="HP Simplified" panose="020B0604020204020204" pitchFamily="34" charset="0"/>
              </a:rPr>
              <a:t>Touchless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dirty="0">
                <a:solidFill>
                  <a:schemeClr val="hlink"/>
                </a:solidFill>
                <a:latin typeface="HP Simplified" panose="020B0604020204020204" pitchFamily="34" charset="0"/>
              </a:rPr>
              <a:t>Purchasing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dirty="0">
              <a:solidFill>
                <a:schemeClr val="hlink"/>
              </a:solidFill>
              <a:latin typeface="HP Simplified" panose="020B0604020204020204" pitchFamily="34" charset="0"/>
            </a:endParaRPr>
          </a:p>
        </p:txBody>
      </p:sp>
      <p:sp>
        <p:nvSpPr>
          <p:cNvPr id="355" name="Shape 355"/>
          <p:cNvSpPr txBox="1">
            <a:spLocks noGrp="1"/>
          </p:cNvSpPr>
          <p:nvPr>
            <p:ph type="body" idx="4294967295"/>
          </p:nvPr>
        </p:nvSpPr>
        <p:spPr>
          <a:xfrm>
            <a:off x="4683179" y="3688850"/>
            <a:ext cx="1669800" cy="72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dirty="0">
                <a:solidFill>
                  <a:schemeClr val="hlink"/>
                </a:solidFill>
                <a:latin typeface="HP Simplified" panose="020B0604020204020204" pitchFamily="34" charset="0"/>
              </a:rPr>
              <a:t>E-commerce</a:t>
            </a:r>
            <a:br>
              <a:rPr lang="en" dirty="0">
                <a:solidFill>
                  <a:schemeClr val="hlink"/>
                </a:solidFill>
                <a:latin typeface="HP Simplified" panose="020B0604020204020204" pitchFamily="34" charset="0"/>
              </a:rPr>
            </a:br>
            <a:r>
              <a:rPr lang="en" dirty="0">
                <a:solidFill>
                  <a:schemeClr val="hlink"/>
                </a:solidFill>
                <a:latin typeface="HP Simplified" panose="020B0604020204020204" pitchFamily="34" charset="0"/>
              </a:rPr>
              <a:t>in Real Life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dirty="0">
              <a:solidFill>
                <a:schemeClr val="hlink"/>
              </a:solidFill>
              <a:latin typeface="HP Simplified" panose="020B0604020204020204" pitchFamily="34" charset="0"/>
            </a:endParaRPr>
          </a:p>
        </p:txBody>
      </p:sp>
      <p:sp>
        <p:nvSpPr>
          <p:cNvPr id="356" name="Shape 356"/>
          <p:cNvSpPr txBox="1">
            <a:spLocks noGrp="1"/>
          </p:cNvSpPr>
          <p:nvPr>
            <p:ph type="body" idx="4294967295"/>
          </p:nvPr>
        </p:nvSpPr>
        <p:spPr>
          <a:xfrm>
            <a:off x="6575337" y="3688850"/>
            <a:ext cx="1669800" cy="72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dirty="0">
                <a:solidFill>
                  <a:schemeClr val="hlink"/>
                </a:solidFill>
                <a:latin typeface="HP Simplified" panose="020B0604020204020204" pitchFamily="34" charset="0"/>
              </a:rPr>
              <a:t>Linking Buyer, Sellers, &amp; Makers of Goods</a:t>
            </a:r>
          </a:p>
        </p:txBody>
      </p:sp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7114" y="2242251"/>
            <a:ext cx="455025" cy="45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875" y="1393962"/>
            <a:ext cx="1711449" cy="6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>
            <a:spLocks noGrp="1"/>
          </p:cNvSpPr>
          <p:nvPr>
            <p:ph type="ctrTitle" idx="4294967295"/>
          </p:nvPr>
        </p:nvSpPr>
        <p:spPr>
          <a:xfrm>
            <a:off x="311700" y="315200"/>
            <a:ext cx="8520600" cy="54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How to re-       vending</a:t>
            </a:r>
          </a:p>
        </p:txBody>
      </p:sp>
      <p:pic>
        <p:nvPicPr>
          <p:cNvPr id="360" name="Shape 360" descr="AmEx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2172" y="2410524"/>
            <a:ext cx="407602" cy="40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 descr="ApplePay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9411" y="2372901"/>
            <a:ext cx="605088" cy="28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 descr="bitcoin 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79101" y="2830134"/>
            <a:ext cx="1204797" cy="2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 descr="DiscoverLog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79624" y="1827702"/>
            <a:ext cx="1205675" cy="283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 descr="MC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21343" y="1165102"/>
            <a:ext cx="601758" cy="45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 descr="PayPalLogo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80269" y="1217725"/>
            <a:ext cx="1047552" cy="3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 descr="VISAlogo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31548" y="1794398"/>
            <a:ext cx="550049" cy="34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 descr="Apple App Store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6599" y="2174008"/>
            <a:ext cx="1475999" cy="45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 descr="Vagabond-VIV-logo_larger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460824" y="529732"/>
            <a:ext cx="455024" cy="229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1185849" y="315500"/>
            <a:ext cx="1568700" cy="51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hlink"/>
                </a:solidFill>
                <a:latin typeface="HP Simplified" panose="020B0604020204020204" pitchFamily="34" charset="0"/>
              </a:rPr>
              <a:t>Scroll Menu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3534325" y="315500"/>
            <a:ext cx="2100000" cy="51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hlink"/>
                </a:solidFill>
                <a:latin typeface="HP Simplified" panose="020B0604020204020204" pitchFamily="34" charset="0"/>
              </a:rPr>
              <a:t>View Details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6271950" y="315500"/>
            <a:ext cx="1999500" cy="51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hlink"/>
                </a:solidFill>
                <a:latin typeface="HP Simplified" panose="020B0604020204020204" pitchFamily="34" charset="0"/>
              </a:rPr>
              <a:t>Choose Payment</a:t>
            </a:r>
          </a:p>
        </p:txBody>
      </p:sp>
      <p:grpSp>
        <p:nvGrpSpPr>
          <p:cNvPr id="376" name="Shape 376"/>
          <p:cNvGrpSpPr/>
          <p:nvPr/>
        </p:nvGrpSpPr>
        <p:grpSpPr>
          <a:xfrm>
            <a:off x="977934" y="735474"/>
            <a:ext cx="3261541" cy="3869651"/>
            <a:chOff x="977934" y="735474"/>
            <a:chExt cx="3261541" cy="3869651"/>
          </a:xfrm>
        </p:grpSpPr>
        <p:pic>
          <p:nvPicPr>
            <p:cNvPr id="377" name="Shape 377"/>
            <p:cNvPicPr preferRelativeResize="0"/>
            <p:nvPr/>
          </p:nvPicPr>
          <p:blipFill rotWithShape="1">
            <a:blip r:embed="rId3">
              <a:alphaModFix/>
            </a:blip>
            <a:srcRect l="28850" t="8956" b="6626"/>
            <a:stretch/>
          </p:blipFill>
          <p:spPr>
            <a:xfrm>
              <a:off x="977934" y="735474"/>
              <a:ext cx="3261541" cy="3869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Shape 378" descr="viv product list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62025" y="1184150"/>
              <a:ext cx="1568851" cy="2789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9" name="Shape 379"/>
          <p:cNvGrpSpPr/>
          <p:nvPr/>
        </p:nvGrpSpPr>
        <p:grpSpPr>
          <a:xfrm>
            <a:off x="3613609" y="735474"/>
            <a:ext cx="3261541" cy="3869651"/>
            <a:chOff x="3613609" y="735474"/>
            <a:chExt cx="3261541" cy="3869651"/>
          </a:xfrm>
        </p:grpSpPr>
        <p:pic>
          <p:nvPicPr>
            <p:cNvPr id="380" name="Shape 380"/>
            <p:cNvPicPr preferRelativeResize="0"/>
            <p:nvPr/>
          </p:nvPicPr>
          <p:blipFill rotWithShape="1">
            <a:blip r:embed="rId3">
              <a:alphaModFix/>
            </a:blip>
            <a:srcRect l="28850" t="8956" b="6626"/>
            <a:stretch/>
          </p:blipFill>
          <p:spPr>
            <a:xfrm>
              <a:off x="3613609" y="735474"/>
              <a:ext cx="3261541" cy="3869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Shape 381" descr="viv product details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97700" y="1184150"/>
              <a:ext cx="1568851" cy="2789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2" name="Shape 382"/>
          <p:cNvGrpSpPr/>
          <p:nvPr/>
        </p:nvGrpSpPr>
        <p:grpSpPr>
          <a:xfrm>
            <a:off x="6311934" y="735474"/>
            <a:ext cx="3261541" cy="3869651"/>
            <a:chOff x="6311934" y="735474"/>
            <a:chExt cx="3261541" cy="3869651"/>
          </a:xfrm>
        </p:grpSpPr>
        <p:pic>
          <p:nvPicPr>
            <p:cNvPr id="383" name="Shape 383"/>
            <p:cNvPicPr preferRelativeResize="0"/>
            <p:nvPr/>
          </p:nvPicPr>
          <p:blipFill rotWithShape="1">
            <a:blip r:embed="rId3">
              <a:alphaModFix/>
            </a:blip>
            <a:srcRect l="28850" t="8956" b="6626"/>
            <a:stretch/>
          </p:blipFill>
          <p:spPr>
            <a:xfrm>
              <a:off x="6311934" y="735474"/>
              <a:ext cx="3261541" cy="3869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Shape 384" descr="viv PaymentOptions (2)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96024" y="1184150"/>
              <a:ext cx="1568851" cy="27891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hape 389" descr="viv instructions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579" y="318499"/>
            <a:ext cx="2675696" cy="393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Shape 390"/>
          <p:cNvCxnSpPr/>
          <p:nvPr/>
        </p:nvCxnSpPr>
        <p:spPr>
          <a:xfrm>
            <a:off x="4541337" y="1022100"/>
            <a:ext cx="7800" cy="2958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91" name="Shape 391"/>
          <p:cNvSpPr txBox="1">
            <a:spLocks noGrp="1"/>
          </p:cNvSpPr>
          <p:nvPr>
            <p:ph type="subTitle" idx="1"/>
          </p:nvPr>
        </p:nvSpPr>
        <p:spPr>
          <a:xfrm>
            <a:off x="4924775" y="452063"/>
            <a:ext cx="3747300" cy="379661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" sz="1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No stored value - 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" sz="1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Millennials hate stored value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endParaRPr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xygen"/>
            </a:endParaRPr>
          </a:p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" sz="1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No hardware purchase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endParaRPr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xygen"/>
            </a:endParaRPr>
          </a:p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" sz="1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Touchless vending</a:t>
            </a: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experience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endParaRPr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xygen"/>
            </a:endParaRPr>
          </a:p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Flexible payment options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endParaRPr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xygen"/>
            </a:endParaRPr>
          </a:p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Instant data transfer to VMS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endParaRPr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xygen"/>
            </a:endParaRPr>
          </a:p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5.95% cashless transaction rate</a:t>
            </a:r>
          </a:p>
          <a:p>
            <a:pPr lvl="0" algn="l" rtl="0">
              <a:lnSpc>
                <a:spcPct val="100000"/>
              </a:lnSpc>
              <a:spcBef>
                <a:spcPts val="600"/>
              </a:spcBef>
              <a:buNone/>
            </a:pPr>
            <a:endParaRPr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xygen"/>
            </a:endParaRPr>
          </a:p>
          <a:p>
            <a:pPr lvl="0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49% of consumers at            locations use mobile to pay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endParaRPr sz="15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xygen"/>
            </a:endParaRPr>
          </a:p>
        </p:txBody>
      </p:sp>
      <p:pic>
        <p:nvPicPr>
          <p:cNvPr id="392" name="Shape 392" descr="Vagabond-VIV-logo_larg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3854" y="3879750"/>
            <a:ext cx="398399" cy="2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 descr="vagabond-slide-footer.png"/>
          <p:cNvPicPr preferRelativeResize="0"/>
          <p:nvPr/>
        </p:nvPicPr>
        <p:blipFill rotWithShape="1">
          <a:blip r:embed="rId5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ctrTitle"/>
          </p:nvPr>
        </p:nvSpPr>
        <p:spPr>
          <a:xfrm>
            <a:off x="311700" y="253556"/>
            <a:ext cx="8520600" cy="54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The Offering</a:t>
            </a:r>
          </a:p>
        </p:txBody>
      </p:sp>
      <p:cxnSp>
        <p:nvCxnSpPr>
          <p:cNvPr id="399" name="Shape 399"/>
          <p:cNvCxnSpPr/>
          <p:nvPr/>
        </p:nvCxnSpPr>
        <p:spPr>
          <a:xfrm>
            <a:off x="4541337" y="1022100"/>
            <a:ext cx="7800" cy="2958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00" name="Shape 400"/>
          <p:cNvSpPr txBox="1">
            <a:spLocks noGrp="1"/>
          </p:cNvSpPr>
          <p:nvPr>
            <p:ph type="subTitle" idx="1"/>
          </p:nvPr>
        </p:nvSpPr>
        <p:spPr>
          <a:xfrm>
            <a:off x="4924775" y="983500"/>
            <a:ext cx="3747300" cy="307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6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Cashless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, hardware, telemetry, VMS</a:t>
            </a:r>
          </a:p>
          <a:p>
            <a:pPr lvl="0" algn="l" rtl="0">
              <a:lnSpc>
                <a:spcPct val="115000"/>
              </a:lnSpc>
              <a:spcBef>
                <a:spcPts val="600"/>
              </a:spcBef>
              <a:buNone/>
            </a:pPr>
            <a:endParaRPr sz="11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xygen"/>
            </a:endParaRPr>
          </a:p>
          <a:p>
            <a:pPr lvl="0" algn="l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Vagabond Insight hardware</a:t>
            </a:r>
          </a:p>
          <a:p>
            <a:pPr lvl="0" algn="l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Choose your VMS</a:t>
            </a:r>
          </a:p>
          <a:p>
            <a:pPr lvl="0" algn="l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Choose your </a:t>
            </a:r>
            <a:r>
              <a:rPr lang="en" sz="16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machine</a:t>
            </a:r>
            <a:endParaRPr lang="en"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xygen"/>
            </a:endParaRPr>
          </a:p>
        </p:txBody>
      </p:sp>
      <p:pic>
        <p:nvPicPr>
          <p:cNvPr id="401" name="Shape 401" descr="cantaloupe logo wide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50" y="2112125"/>
            <a:ext cx="2109275" cy="4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 descr="google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775" y="2880519"/>
            <a:ext cx="1372899" cy="46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Shape 403" descr="logo_usatech13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4000" y="3553996"/>
            <a:ext cx="887071" cy="6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 descr="Crane logo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9475" y="3614950"/>
            <a:ext cx="1325649" cy="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 descr="AMS small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19926" y="2686800"/>
            <a:ext cx="1440915" cy="61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 descr="VagabondLogo-Blue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6375" y="1218800"/>
            <a:ext cx="2478425" cy="61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 descr="Vagabond-VIV-logo_larger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07800" y="1520723"/>
            <a:ext cx="1078497" cy="54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 descr="vagabond-slide-footer.png"/>
          <p:cNvPicPr preferRelativeResize="0"/>
          <p:nvPr/>
        </p:nvPicPr>
        <p:blipFill rotWithShape="1">
          <a:blip r:embed="rId10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ctrTitle"/>
          </p:nvPr>
        </p:nvSpPr>
        <p:spPr>
          <a:xfrm>
            <a:off x="311700" y="183900"/>
            <a:ext cx="8520600" cy="54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Millennials ARE the </a:t>
            </a:r>
            <a:r>
              <a:rPr lang="en" sz="24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Heroes </a:t>
            </a:r>
            <a:r>
              <a:rPr lang="en" sz="2400" dirty="0" smtClean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of the Vending Industry </a:t>
            </a:r>
            <a:endParaRPr lang="en" sz="2400" dirty="0">
              <a:solidFill>
                <a:srgbClr val="0063B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Didact Gothic"/>
            </a:endParaRPr>
          </a:p>
        </p:txBody>
      </p:sp>
      <p:pic>
        <p:nvPicPr>
          <p:cNvPr id="414" name="Shape 414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>
            <a:spLocks noGrp="1"/>
          </p:cNvSpPr>
          <p:nvPr>
            <p:ph type="subTitle" idx="1"/>
          </p:nvPr>
        </p:nvSpPr>
        <p:spPr>
          <a:xfrm>
            <a:off x="486900" y="727200"/>
            <a:ext cx="8170200" cy="359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Millennials are our clients today. They are an awesome opportunity to kill our “disrepair” and upgrade to profitability.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We need to adapt to our clients in order to continue to win in business. Millennials are going to be 46% of employees by 2020.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Technology is our friend and a </a:t>
            </a:r>
            <a:r>
              <a:rPr lang="en" sz="18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REAL</a:t>
            </a: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friend of Millennials.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Oxygen"/>
              <a:buChar char="○"/>
            </a:pP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VMS = great profitability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Oxygen"/>
              <a:buChar char="○"/>
            </a:pP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      is a tool for </a:t>
            </a:r>
            <a:r>
              <a:rPr lang="en" sz="18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all</a:t>
            </a: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operators to connect with Millennials.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buClr>
                <a:srgbClr val="0063BE"/>
              </a:buClr>
              <a:buSzPct val="100000"/>
              <a:buFont typeface="Oxygen"/>
              <a:buChar char="●"/>
            </a:pP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Embrace both for a winning business…</a:t>
            </a: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									…. and a growing future!</a:t>
            </a:r>
          </a:p>
        </p:txBody>
      </p:sp>
      <p:pic>
        <p:nvPicPr>
          <p:cNvPr id="416" name="Shape 416" descr="Vagabond-VIV-logo_larg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7285" y="2938409"/>
            <a:ext cx="430939" cy="28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311700" y="183294"/>
            <a:ext cx="8520600" cy="54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What do we think about Millennials?</a:t>
            </a:r>
          </a:p>
        </p:txBody>
      </p:sp>
      <p:pic>
        <p:nvPicPr>
          <p:cNvPr id="222" name="Shape 222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>
            <a:spLocks noGrp="1"/>
          </p:cNvSpPr>
          <p:nvPr>
            <p:ph type="subTitle" idx="1"/>
          </p:nvPr>
        </p:nvSpPr>
        <p:spPr>
          <a:xfrm>
            <a:off x="486900" y="3945275"/>
            <a:ext cx="8520600" cy="509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35000"/>
              </a:lnSpc>
              <a:spcBef>
                <a:spcPts val="60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…….FAIR?  Right?</a:t>
            </a:r>
          </a:p>
        </p:txBody>
      </p:sp>
      <p:pic>
        <p:nvPicPr>
          <p:cNvPr id="225" name="Shape 225" descr="Image result for participation troph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6550" y="670024"/>
            <a:ext cx="2481300" cy="35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311700" y="183294"/>
            <a:ext cx="8520600" cy="54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dirty="0" smtClean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Millennials</a:t>
            </a:r>
            <a:r>
              <a:rPr lang="en" sz="28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?</a:t>
            </a:r>
          </a:p>
        </p:txBody>
      </p:sp>
      <p:pic>
        <p:nvPicPr>
          <p:cNvPr id="222" name="Shape 222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7200" y="653732"/>
            <a:ext cx="83751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kern="1200" dirty="0" smtClean="0">
                <a:solidFill>
                  <a:srgbClr val="44546A"/>
                </a:solidFill>
                <a:latin typeface="Calibri" panose="020F0502020204030204"/>
                <a:ea typeface="+mn-ea"/>
                <a:cs typeface="+mn-cs"/>
              </a:rPr>
              <a:t>Here’s my conclusion upfront: </a:t>
            </a:r>
          </a:p>
          <a:p>
            <a:pPr defTabSz="457200"/>
            <a:endParaRPr lang="en-US" sz="2000" kern="1200" dirty="0">
              <a:solidFill>
                <a:srgbClr val="44546A"/>
              </a:solidFill>
              <a:latin typeface="Calibri" panose="020F0502020204030204"/>
              <a:ea typeface="+mn-ea"/>
              <a:cs typeface="+mn-cs"/>
            </a:endParaRPr>
          </a:p>
          <a:p>
            <a:pPr defTabSz="457200"/>
            <a:r>
              <a:rPr lang="en-US" sz="3200" kern="1200" dirty="0" smtClean="0">
                <a:solidFill>
                  <a:srgbClr val="44546A"/>
                </a:solidFill>
                <a:latin typeface="Calibri" panose="020F0502020204030204"/>
                <a:ea typeface="+mn-ea"/>
                <a:cs typeface="+mn-cs"/>
              </a:rPr>
              <a:t>Millennials are going to provide vending with the best growth and profit opportunity in decades!  </a:t>
            </a:r>
          </a:p>
          <a:p>
            <a:pPr defTabSz="457200"/>
            <a:endParaRPr lang="en-US" sz="2400" kern="1200" dirty="0">
              <a:solidFill>
                <a:srgbClr val="44546A"/>
              </a:solidFill>
              <a:latin typeface="Calibri" panose="020F0502020204030204"/>
              <a:ea typeface="+mn-ea"/>
              <a:cs typeface="+mn-cs"/>
            </a:endParaRPr>
          </a:p>
          <a:p>
            <a:pPr defTabSz="457200"/>
            <a:r>
              <a:rPr lang="en-US" sz="3200" kern="1200" dirty="0" smtClean="0">
                <a:solidFill>
                  <a:srgbClr val="44546A"/>
                </a:solidFill>
                <a:latin typeface="Calibri" panose="020F0502020204030204"/>
                <a:ea typeface="+mn-ea"/>
                <a:cs typeface="+mn-cs"/>
              </a:rPr>
              <a:t>I’ll be focused on this point throughout the presentation!  </a:t>
            </a:r>
            <a:endParaRPr lang="en-US" sz="3200" kern="1200" dirty="0">
              <a:solidFill>
                <a:srgbClr val="44546A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ctrTitle"/>
          </p:nvPr>
        </p:nvSpPr>
        <p:spPr>
          <a:xfrm>
            <a:off x="311700" y="102742"/>
            <a:ext cx="8520600" cy="104796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Let’s talk </a:t>
            </a:r>
            <a:r>
              <a:rPr lang="en" sz="2400" dirty="0" smtClean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about </a:t>
            </a:r>
            <a:r>
              <a:rPr lang="en" sz="24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our own “house” to get a bigger </a:t>
            </a:r>
            <a:r>
              <a:rPr lang="en" sz="2400" dirty="0" smtClean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picture, then return to Millennials!</a:t>
            </a:r>
            <a:endParaRPr lang="en" sz="2400" dirty="0">
              <a:solidFill>
                <a:srgbClr val="0063B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Didact Gothic"/>
            </a:endParaRPr>
          </a:p>
        </p:txBody>
      </p:sp>
      <p:pic>
        <p:nvPicPr>
          <p:cNvPr id="231" name="Shape 231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>
            <a:spLocks noGrp="1"/>
          </p:cNvSpPr>
          <p:nvPr>
            <p:ph type="subTitle" idx="1"/>
          </p:nvPr>
        </p:nvSpPr>
        <p:spPr>
          <a:xfrm>
            <a:off x="311700" y="1150706"/>
            <a:ext cx="8441882" cy="224349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35000"/>
              </a:lnSpc>
              <a:spcBef>
                <a:spcPts val="600"/>
              </a:spcBef>
              <a:buNone/>
            </a:pPr>
            <a:r>
              <a:rPr lang="en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Disrepair</a:t>
            </a:r>
            <a:r>
              <a:rPr lang="en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- the state of needing to be repaired : bad condition</a:t>
            </a:r>
          </a:p>
          <a:p>
            <a:pPr lvl="0" algn="l" rtl="0">
              <a:lnSpc>
                <a:spcPct val="135000"/>
              </a:lnSpc>
              <a:spcBef>
                <a:spcPts val="600"/>
              </a:spcBef>
              <a:buNone/>
            </a:pPr>
            <a:r>
              <a:rPr lang="en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The lighthouse was </a:t>
            </a:r>
            <a:r>
              <a:rPr lang="en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in disrepair</a:t>
            </a:r>
            <a:r>
              <a:rPr lang="en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until volunteers cleaned it up</a:t>
            </a:r>
            <a:r>
              <a:rPr lang="en" sz="20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. A </a:t>
            </a:r>
            <a:r>
              <a:rPr lang="en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number of major bridges are </a:t>
            </a:r>
            <a:r>
              <a:rPr lang="en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in</a:t>
            </a:r>
            <a:r>
              <a:rPr lang="en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(states of) </a:t>
            </a:r>
            <a:r>
              <a:rPr lang="en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disrepair</a:t>
            </a:r>
            <a:r>
              <a:rPr lang="en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.</a:t>
            </a:r>
          </a:p>
          <a:p>
            <a:pPr lvl="0" algn="l" rtl="0">
              <a:lnSpc>
                <a:spcPct val="135000"/>
              </a:lnSpc>
              <a:spcBef>
                <a:spcPts val="600"/>
              </a:spcBef>
              <a:buNone/>
            </a:pPr>
            <a:r>
              <a:rPr lang="en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After years of neglect, the house </a:t>
            </a:r>
            <a:r>
              <a:rPr lang="en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fell into disrepair</a:t>
            </a:r>
            <a:r>
              <a:rPr lang="en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.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ubTitle" idx="1"/>
          </p:nvPr>
        </p:nvSpPr>
        <p:spPr>
          <a:xfrm>
            <a:off x="311700" y="3479075"/>
            <a:ext cx="8520600" cy="78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" sz="16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Vending machines are one of </a:t>
            </a:r>
            <a:r>
              <a:rPr lang="en" sz="1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the few things keeping us away from the dream of a cashless society. The devices, which offer up an array of items for a little bit of pocket change, are silent but prevalent., Atlas Obscura, August 2015.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ctrTitle"/>
          </p:nvPr>
        </p:nvSpPr>
        <p:spPr>
          <a:xfrm>
            <a:off x="311699" y="157667"/>
            <a:ext cx="8520600" cy="54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Swabian Castle in Sicily</a:t>
            </a:r>
          </a:p>
        </p:txBody>
      </p:sp>
      <p:pic>
        <p:nvPicPr>
          <p:cNvPr id="239" name="Shape 239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>
            <a:spLocks noGrp="1"/>
          </p:cNvSpPr>
          <p:nvPr>
            <p:ph type="subTitle" idx="1"/>
          </p:nvPr>
        </p:nvSpPr>
        <p:spPr>
          <a:xfrm>
            <a:off x="159248" y="3448439"/>
            <a:ext cx="8825501" cy="8219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Built in the 1240’s by the Holy Roman Empire and used in World War II by Germany </a:t>
            </a:r>
            <a:r>
              <a:rPr lang="en" sz="18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AND</a:t>
            </a: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stood strong until 2016...the State government took the landmark away from the City government for </a:t>
            </a:r>
            <a:r>
              <a:rPr lang="en" sz="18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disrepair</a:t>
            </a: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...800 years later...</a:t>
            </a:r>
          </a:p>
        </p:txBody>
      </p:sp>
      <p:pic>
        <p:nvPicPr>
          <p:cNvPr id="241" name="Shape 241" descr="Sicily's Swabian castle has fallen into disrepair in recent yea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2949" y="700967"/>
            <a:ext cx="4658100" cy="25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ctrTitle"/>
          </p:nvPr>
        </p:nvSpPr>
        <p:spPr>
          <a:xfrm>
            <a:off x="311700" y="214116"/>
            <a:ext cx="8520600" cy="45563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Parts of the Great Wall of China</a:t>
            </a:r>
          </a:p>
        </p:txBody>
      </p:sp>
      <p:pic>
        <p:nvPicPr>
          <p:cNvPr id="247" name="Shape 247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>
            <a:spLocks noGrp="1"/>
          </p:cNvSpPr>
          <p:nvPr>
            <p:ph type="subTitle" idx="1"/>
          </p:nvPr>
        </p:nvSpPr>
        <p:spPr>
          <a:xfrm>
            <a:off x="311700" y="3256908"/>
            <a:ext cx="8520600" cy="112836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Qiao Guohua patrols 5-mile stretch of the Great Wall of China. About </a:t>
            </a:r>
            <a:r>
              <a:rPr lang="en" sz="1800" b="1" u="sng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a third</a:t>
            </a: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xygen"/>
              </a:rPr>
              <a:t> of wall's 12,000 miles have crumbled to dust, and saving what's left may be world's greatest challenge in cultural preservation. Why? Forgot this part – disrepair! </a:t>
            </a:r>
          </a:p>
        </p:txBody>
      </p:sp>
      <p:pic>
        <p:nvPicPr>
          <p:cNvPr id="249" name="Shape 249" descr="http://media.npr.org/assets/img/2016/01/26/2211266-kuhn-26-edit1_custom-f2a0c73d1224f7639ecdbf5873e1af55a7439238-s800-c8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4200" y="589262"/>
            <a:ext cx="4755600" cy="255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ctrTitle"/>
          </p:nvPr>
        </p:nvSpPr>
        <p:spPr>
          <a:xfrm>
            <a:off x="311698" y="203842"/>
            <a:ext cx="8520600" cy="54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dirty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Bad neighbor next door...oops...</a:t>
            </a:r>
          </a:p>
        </p:txBody>
      </p:sp>
      <p:pic>
        <p:nvPicPr>
          <p:cNvPr id="255" name="Shape 255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 descr="Image result for bad neighbors hous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1048" y="989700"/>
            <a:ext cx="4821900" cy="31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ctrTitle"/>
          </p:nvPr>
        </p:nvSpPr>
        <p:spPr>
          <a:xfrm>
            <a:off x="311700" y="137607"/>
            <a:ext cx="8520600" cy="54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dirty="0" smtClean="0">
                <a:solidFill>
                  <a:srgbClr val="006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dact Gothic"/>
              </a:rPr>
              <a:t>How about our vending machines? Disrepair? </a:t>
            </a:r>
            <a:endParaRPr lang="en" sz="2800" dirty="0">
              <a:solidFill>
                <a:srgbClr val="0063B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Didact Gothic"/>
            </a:endParaRPr>
          </a:p>
        </p:txBody>
      </p:sp>
      <p:pic>
        <p:nvPicPr>
          <p:cNvPr id="262" name="Shape 262" descr="vagabond-slide-footer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0" y="4472945"/>
            <a:ext cx="9144000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 descr="https://media-cdn.tripadvisor.com/media/photo-s/10/08/50/75/pool-and-hot-tub-ou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563" y="876424"/>
            <a:ext cx="2942400" cy="3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 descr="https://c1.staticflickr.com/4/3442/3249677826_9651191a2e_b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1233" y="876424"/>
            <a:ext cx="2938200" cy="3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7336" y="1180010"/>
            <a:ext cx="4861500" cy="235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XT 2017 Master">
  <a:themeElements>
    <a:clrScheme name="Google Cloud Slides Template">
      <a:dk1>
        <a:srgbClr val="000000"/>
      </a:dk1>
      <a:lt1>
        <a:srgbClr val="FFFFFF"/>
      </a:lt1>
      <a:dk2>
        <a:srgbClr val="414141"/>
      </a:dk2>
      <a:lt2>
        <a:srgbClr val="F6F6F6"/>
      </a:lt2>
      <a:accent1>
        <a:srgbClr val="4285F4"/>
      </a:accent1>
      <a:accent2>
        <a:srgbClr val="EA4335"/>
      </a:accent2>
      <a:accent3>
        <a:srgbClr val="FABB05"/>
      </a:accent3>
      <a:accent4>
        <a:srgbClr val="34A853"/>
      </a:accent4>
      <a:accent5>
        <a:srgbClr val="757575"/>
      </a:accent5>
      <a:accent6>
        <a:srgbClr val="D7D7D7"/>
      </a:accent6>
      <a:hlink>
        <a:srgbClr val="5454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2224</Words>
  <Application>Microsoft Office PowerPoint</Application>
  <PresentationFormat>On-screen Show (16:9)</PresentationFormat>
  <Paragraphs>194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Oxygen</vt:lpstr>
      <vt:lpstr>Calibri</vt:lpstr>
      <vt:lpstr>Roboto</vt:lpstr>
      <vt:lpstr>Verdana</vt:lpstr>
      <vt:lpstr>Roboto Mono</vt:lpstr>
      <vt:lpstr>Didact Gothic</vt:lpstr>
      <vt:lpstr>Arial</vt:lpstr>
      <vt:lpstr>Helvetica Neue</vt:lpstr>
      <vt:lpstr>HP Simplified</vt:lpstr>
      <vt:lpstr>Simple Light</vt:lpstr>
      <vt:lpstr>NEXT 2017 Master</vt:lpstr>
      <vt:lpstr>PowerPoint Presentation</vt:lpstr>
      <vt:lpstr>The New Barbarians at the Gate  or  the Heroes of Vending?</vt:lpstr>
      <vt:lpstr>What do we think about Millennials?</vt:lpstr>
      <vt:lpstr>Millennials?</vt:lpstr>
      <vt:lpstr>Let’s talk about our own “house” to get a bigger picture, then return to Millennials!</vt:lpstr>
      <vt:lpstr>Swabian Castle in Sicily</vt:lpstr>
      <vt:lpstr>Parts of the Great Wall of China</vt:lpstr>
      <vt:lpstr>Bad neighbor next door...oops...</vt:lpstr>
      <vt:lpstr>How about our vending machines? Disrepair? </vt:lpstr>
      <vt:lpstr>Vending Machines?  Your business? Let’s be honest!  Are you embracing technology? </vt:lpstr>
      <vt:lpstr>Confused, yet? What do Millennials and disrepair have to do with Technology?</vt:lpstr>
      <vt:lpstr>Generations Defined &amp; the Labor Force</vt:lpstr>
      <vt:lpstr>PowerPoint Presentation</vt:lpstr>
      <vt:lpstr>Changes due to Millennials...By 2020, Millennials will represent ~50% of the U.S. Workforce</vt:lpstr>
      <vt:lpstr>Millennial Mindsets</vt:lpstr>
      <vt:lpstr>Millennial Mindsets continued</vt:lpstr>
      <vt:lpstr>So… Cash is dying and Cashless is Key! Benefit for us? Yes - Cash is expensive</vt:lpstr>
      <vt:lpstr>Cashless World?</vt:lpstr>
      <vt:lpstr>PowerPoint Presentation</vt:lpstr>
      <vt:lpstr>Millennial TRUE Story </vt:lpstr>
      <vt:lpstr>Can I piece it together?</vt:lpstr>
      <vt:lpstr>Ok so what do Millennials need?</vt:lpstr>
      <vt:lpstr>How to re-       vending</vt:lpstr>
      <vt:lpstr>How to re-       vending</vt:lpstr>
      <vt:lpstr>Scroll Menu</vt:lpstr>
      <vt:lpstr>PowerPoint Presentation</vt:lpstr>
      <vt:lpstr>The Offering</vt:lpstr>
      <vt:lpstr>Millennials ARE the Heroes of the Vending Industry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Hector Benavides</dc:creator>
  <cp:lastModifiedBy>Hector Benavides</cp:lastModifiedBy>
  <cp:revision>22</cp:revision>
  <dcterms:modified xsi:type="dcterms:W3CDTF">2017-09-12T16:04:55Z</dcterms:modified>
</cp:coreProperties>
</file>